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Roboto"/>
      <p:regular r:id="rId62"/>
      <p:bold r:id="rId63"/>
      <p:italic r:id="rId64"/>
      <p:boldItalic r:id="rId65"/>
    </p:embeddedFont>
    <p:embeddedFont>
      <p:font typeface="Hind"/>
      <p:regular r:id="rId66"/>
      <p:bold r:id="rId67"/>
    </p:embeddedFont>
    <p:embeddedFont>
      <p:font typeface="Exo Medium"/>
      <p:regular r:id="rId68"/>
      <p:bold r:id="rId69"/>
      <p:italic r:id="rId70"/>
      <p:boldItalic r:id="rId71"/>
    </p:embeddedFont>
    <p:embeddedFont>
      <p:font typeface="Short Stack"/>
      <p:regular r:id="rId72"/>
    </p:embeddedFont>
    <p:embeddedFont>
      <p:font typeface="Quicksand"/>
      <p:regular r:id="rId73"/>
      <p:bold r:id="rId74"/>
    </p:embeddedFont>
    <p:embeddedFont>
      <p:font typeface="Exo"/>
      <p:regular r:id="rId75"/>
      <p:bold r:id="rId76"/>
      <p:italic r:id="rId77"/>
      <p:boldItalic r:id="rId78"/>
    </p:embeddedFont>
    <p:embeddedFont>
      <p:font typeface="Hind Madurai"/>
      <p:regular r:id="rId79"/>
      <p:bold r:id="rId80"/>
    </p:embeddedFont>
    <p:embeddedFont>
      <p:font typeface="Karla"/>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6CB169-0633-434F-9900-14CA49ACD625}">
  <a:tblStyle styleId="{8F6CB169-0633-434F-9900-14CA49ACD6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Karla-boldItalic.fntdata"/><Relationship Id="rId83" Type="http://schemas.openxmlformats.org/officeDocument/2006/relationships/font" Target="fonts/Karla-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indMadurai-bold.fntdata"/><Relationship Id="rId82" Type="http://schemas.openxmlformats.org/officeDocument/2006/relationships/font" Target="fonts/Karla-bold.fntdata"/><Relationship Id="rId81" Type="http://schemas.openxmlformats.org/officeDocument/2006/relationships/font" Target="fonts/Karl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Quicksand-regular.fntdata"/><Relationship Id="rId72" Type="http://schemas.openxmlformats.org/officeDocument/2006/relationships/font" Target="fonts/ShortStack-regular.fntdata"/><Relationship Id="rId31" Type="http://schemas.openxmlformats.org/officeDocument/2006/relationships/slide" Target="slides/slide24.xml"/><Relationship Id="rId75" Type="http://schemas.openxmlformats.org/officeDocument/2006/relationships/font" Target="fonts/Exo-regular.fntdata"/><Relationship Id="rId30" Type="http://schemas.openxmlformats.org/officeDocument/2006/relationships/slide" Target="slides/slide23.xml"/><Relationship Id="rId74" Type="http://schemas.openxmlformats.org/officeDocument/2006/relationships/font" Target="fonts/Quicksand-bold.fntdata"/><Relationship Id="rId33" Type="http://schemas.openxmlformats.org/officeDocument/2006/relationships/slide" Target="slides/slide26.xml"/><Relationship Id="rId77" Type="http://schemas.openxmlformats.org/officeDocument/2006/relationships/font" Target="fonts/Exo-italic.fntdata"/><Relationship Id="rId32" Type="http://schemas.openxmlformats.org/officeDocument/2006/relationships/slide" Target="slides/slide25.xml"/><Relationship Id="rId76" Type="http://schemas.openxmlformats.org/officeDocument/2006/relationships/font" Target="fonts/Exo-bold.fntdata"/><Relationship Id="rId35" Type="http://schemas.openxmlformats.org/officeDocument/2006/relationships/slide" Target="slides/slide28.xml"/><Relationship Id="rId79" Type="http://schemas.openxmlformats.org/officeDocument/2006/relationships/font" Target="fonts/HindMadurai-regular.fntdata"/><Relationship Id="rId34" Type="http://schemas.openxmlformats.org/officeDocument/2006/relationships/slide" Target="slides/slide27.xml"/><Relationship Id="rId78" Type="http://schemas.openxmlformats.org/officeDocument/2006/relationships/font" Target="fonts/Exo-boldItalic.fntdata"/><Relationship Id="rId71" Type="http://schemas.openxmlformats.org/officeDocument/2006/relationships/font" Target="fonts/ExoMedium-boldItalic.fntdata"/><Relationship Id="rId70" Type="http://schemas.openxmlformats.org/officeDocument/2006/relationships/font" Target="fonts/ExoMedium-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5.xml"/><Relationship Id="rId66" Type="http://schemas.openxmlformats.org/officeDocument/2006/relationships/font" Target="fonts/Hind-regular.fntdata"/><Relationship Id="rId21" Type="http://schemas.openxmlformats.org/officeDocument/2006/relationships/slide" Target="slides/slide14.xml"/><Relationship Id="rId65" Type="http://schemas.openxmlformats.org/officeDocument/2006/relationships/font" Target="fonts/Roboto-boldItalic.fntdata"/><Relationship Id="rId24" Type="http://schemas.openxmlformats.org/officeDocument/2006/relationships/slide" Target="slides/slide17.xml"/><Relationship Id="rId68" Type="http://schemas.openxmlformats.org/officeDocument/2006/relationships/font" Target="fonts/ExoMedium-regular.fntdata"/><Relationship Id="rId23" Type="http://schemas.openxmlformats.org/officeDocument/2006/relationships/slide" Target="slides/slide16.xml"/><Relationship Id="rId67" Type="http://schemas.openxmlformats.org/officeDocument/2006/relationships/font" Target="fonts/Hind-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ExoMediu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1" Type="http://schemas.openxmlformats.org/officeDocument/2006/relationships/hyperlink" Target="https://fr.wikipedia.org/wiki/Intelligence_artificielle" TargetMode="External"/><Relationship Id="rId10" Type="http://schemas.openxmlformats.org/officeDocument/2006/relationships/hyperlink" Target="https://fr.wikipedia.org/wiki/Alan_Turing#cite_note-1" TargetMode="External"/><Relationship Id="rId13" Type="http://schemas.openxmlformats.org/officeDocument/2006/relationships/hyperlink" Target="https://fr.wikipedia.org/wiki/Morphogen%C3%A8se" TargetMode="External"/><Relationship Id="rId12" Type="http://schemas.openxmlformats.org/officeDocument/2006/relationships/hyperlink" Target="https://fr.wikipedia.org/wiki/Test_de_Turing" TargetMode="External"/><Relationship Id="rId1" Type="http://schemas.openxmlformats.org/officeDocument/2006/relationships/notesMaster" Target="../notesMasters/notesMaster1.xml"/><Relationship Id="rId2" Type="http://schemas.openxmlformats.org/officeDocument/2006/relationships/hyperlink" Target="https://fr.wikipedia.org/wiki/M%C3%A9catronique" TargetMode="External"/><Relationship Id="rId3" Type="http://schemas.openxmlformats.org/officeDocument/2006/relationships/hyperlink" Target="https://fr.wikipedia.org/wiki/M%C3%A9canique_(technique)" TargetMode="External"/><Relationship Id="rId4" Type="http://schemas.openxmlformats.org/officeDocument/2006/relationships/hyperlink" Target="https://fr.wikipedia.org/wiki/%C3%89lectronique_(technique)" TargetMode="External"/><Relationship Id="rId9" Type="http://schemas.openxmlformats.org/officeDocument/2006/relationships/hyperlink" Target="https://fr.wikipedia.org/wiki/Bombe_(%C3%A9lectrom%C3%A9canique)" TargetMode="External"/><Relationship Id="rId14" Type="http://schemas.openxmlformats.org/officeDocument/2006/relationships/hyperlink" Target="https://fr.wikipedia.org/wiki/The_Chemical_Basis_of_Morphogenesis" TargetMode="External"/><Relationship Id="rId5" Type="http://schemas.openxmlformats.org/officeDocument/2006/relationships/hyperlink" Target="https://fr.wikipedia.org/wiki/Informatique" TargetMode="External"/><Relationship Id="rId6" Type="http://schemas.openxmlformats.org/officeDocument/2006/relationships/hyperlink" Target="https://fr.wikipedia.org/wiki/Seconde_Guerre_mondiale" TargetMode="External"/><Relationship Id="rId7" Type="http://schemas.openxmlformats.org/officeDocument/2006/relationships/hyperlink" Target="https://fr.wikipedia.org/wiki/Cryptanalyse" TargetMode="External"/><Relationship Id="rId8" Type="http://schemas.openxmlformats.org/officeDocument/2006/relationships/hyperlink" Target="https://fr.wikipedia.org/wiki/Enigma_(machine)"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c9fd79d07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9c9fd79d07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c9fd79d07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9c9fd79d0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9c9fd79d07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9c9fd79d0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c9fd79d07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c9fd79d0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9c9fd79d07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p:txBody>
      </p:sp>
      <p:sp>
        <p:nvSpPr>
          <p:cNvPr id="448" name="Google Shape;448;g29c9fd79d07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9c9fd79d07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9c9fd79d0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c9fd79d0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c9fd79d0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c9fd79d07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c9fd79d0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if "conditions":</a:t>
            </a:r>
            <a:endParaRPr/>
          </a:p>
          <a:p>
            <a:pPr indent="0" lvl="0" marL="0" rtl="0" algn="l">
              <a:spcBef>
                <a:spcPts val="0"/>
              </a:spcBef>
              <a:spcAft>
                <a:spcPts val="0"/>
              </a:spcAft>
              <a:buClr>
                <a:schemeClr val="dk1"/>
              </a:buClr>
              <a:buSzPts val="1100"/>
              <a:buFont typeface="Arial"/>
              <a:buNone/>
            </a:pPr>
            <a:r>
              <a:rPr lang="fr"/>
              <a:t>    # CODE</a:t>
            </a:r>
            <a:endParaRPr/>
          </a:p>
          <a:p>
            <a:pPr indent="0" lvl="0" marL="0" rtl="0" algn="l">
              <a:spcBef>
                <a:spcPts val="0"/>
              </a:spcBef>
              <a:spcAft>
                <a:spcPts val="0"/>
              </a:spcAft>
              <a:buClr>
                <a:schemeClr val="dk1"/>
              </a:buClr>
              <a:buSzPts val="1100"/>
              <a:buFont typeface="Arial"/>
              <a:buNone/>
            </a:pPr>
            <a:r>
              <a:rPr lang="fr"/>
              <a:t>    pass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elif "2e conditions":</a:t>
            </a:r>
            <a:endParaRPr/>
          </a:p>
          <a:p>
            <a:pPr indent="0" lvl="0" marL="0" rtl="0" algn="l">
              <a:spcBef>
                <a:spcPts val="0"/>
              </a:spcBef>
              <a:spcAft>
                <a:spcPts val="0"/>
              </a:spcAft>
              <a:buClr>
                <a:schemeClr val="dk1"/>
              </a:buClr>
              <a:buSzPts val="1100"/>
              <a:buFont typeface="Arial"/>
              <a:buNone/>
            </a:pPr>
            <a:r>
              <a:rPr lang="fr"/>
              <a:t>    pass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elif "3e conditions":</a:t>
            </a:r>
            <a:endParaRPr/>
          </a:p>
          <a:p>
            <a:pPr indent="0" lvl="0" marL="0" rtl="0" algn="l">
              <a:spcBef>
                <a:spcPts val="0"/>
              </a:spcBef>
              <a:spcAft>
                <a:spcPts val="0"/>
              </a:spcAft>
              <a:buClr>
                <a:schemeClr val="dk1"/>
              </a:buClr>
              <a:buSzPts val="1100"/>
              <a:buFont typeface="Arial"/>
              <a:buNone/>
            </a:pPr>
            <a:r>
              <a:rPr lang="fr"/>
              <a:t>    pass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elif "4e conditions":</a:t>
            </a:r>
            <a:endParaRPr/>
          </a:p>
          <a:p>
            <a:pPr indent="0" lvl="0" marL="0" rtl="0" algn="l">
              <a:spcBef>
                <a:spcPts val="0"/>
              </a:spcBef>
              <a:spcAft>
                <a:spcPts val="0"/>
              </a:spcAft>
              <a:buClr>
                <a:schemeClr val="dk1"/>
              </a:buClr>
              <a:buSzPts val="1100"/>
              <a:buFont typeface="Arial"/>
              <a:buNone/>
            </a:pPr>
            <a:r>
              <a:rPr lang="fr"/>
              <a:t>    pass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else:</a:t>
            </a:r>
            <a:endParaRPr/>
          </a:p>
          <a:p>
            <a:pPr indent="0" lvl="0" marL="0" rtl="0" algn="l">
              <a:spcBef>
                <a:spcPts val="0"/>
              </a:spcBef>
              <a:spcAft>
                <a:spcPts val="0"/>
              </a:spcAft>
              <a:buClr>
                <a:schemeClr val="dk1"/>
              </a:buClr>
              <a:buSzPts val="1100"/>
              <a:buFont typeface="Arial"/>
              <a:buNone/>
            </a:pPr>
            <a:r>
              <a:rPr lang="fr"/>
              <a:t>    pass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9c9fd79d0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9c9fd79d0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9c9fd79d0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9c9fd79d0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9c9fd79d07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9c9fd79d0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c9fd79d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c9fd79d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9c9fd79d07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9c9fd79d0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F8F8F2"/>
                </a:solidFill>
                <a:highlight>
                  <a:srgbClr val="272822"/>
                </a:highlight>
                <a:latin typeface="Courier New"/>
                <a:ea typeface="Courier New"/>
                <a:cs typeface="Courier New"/>
                <a:sym typeface="Courier New"/>
              </a:rPr>
              <a:t>python3 -m venv streamlit </a:t>
            </a:r>
            <a:endParaRPr sz="1050">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rPr lang="fr" sz="1050">
                <a:solidFill>
                  <a:srgbClr val="F8F8F2"/>
                </a:solidFill>
                <a:highlight>
                  <a:srgbClr val="272822"/>
                </a:highlight>
                <a:latin typeface="Courier New"/>
                <a:ea typeface="Courier New"/>
                <a:cs typeface="Courier New"/>
                <a:sym typeface="Courier New"/>
              </a:rPr>
              <a:t>Windows : source streamlit\Scripts\activate</a:t>
            </a:r>
            <a:endParaRPr sz="1050">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rPr lang="fr" sz="1050">
                <a:solidFill>
                  <a:srgbClr val="F8F8F2"/>
                </a:solidFill>
                <a:highlight>
                  <a:srgbClr val="272822"/>
                </a:highlight>
                <a:latin typeface="Courier New"/>
                <a:ea typeface="Courier New"/>
                <a:cs typeface="Courier New"/>
                <a:sym typeface="Courier New"/>
              </a:rPr>
              <a:t>MacOS : source streamlit/</a:t>
            </a:r>
            <a:r>
              <a:rPr lang="fr" sz="1050">
                <a:solidFill>
                  <a:srgbClr val="A6E22E"/>
                </a:solidFill>
                <a:highlight>
                  <a:srgbClr val="272822"/>
                </a:highlight>
                <a:latin typeface="Courier New"/>
                <a:ea typeface="Courier New"/>
                <a:cs typeface="Courier New"/>
                <a:sym typeface="Courier New"/>
              </a:rPr>
              <a:t>bin</a:t>
            </a:r>
            <a:r>
              <a:rPr lang="fr" sz="1050">
                <a:solidFill>
                  <a:srgbClr val="F8F8F2"/>
                </a:solidFill>
                <a:highlight>
                  <a:srgbClr val="272822"/>
                </a:highlight>
                <a:latin typeface="Courier New"/>
                <a:ea typeface="Courier New"/>
                <a:cs typeface="Courier New"/>
                <a:sym typeface="Courier New"/>
              </a:rPr>
              <a:t>/activate</a:t>
            </a:r>
            <a:endParaRPr sz="1050">
              <a:solidFill>
                <a:srgbClr val="F8F8F2"/>
              </a:solidFill>
              <a:highlight>
                <a:srgbClr val="272822"/>
              </a:highlight>
              <a:latin typeface="Courier New"/>
              <a:ea typeface="Courier New"/>
              <a:cs typeface="Courier New"/>
              <a:sym typeface="Courier New"/>
            </a:endParaRPr>
          </a:p>
          <a:p>
            <a:pPr indent="0" lvl="0" marL="101600" marR="101600" rtl="0" algn="l">
              <a:lnSpc>
                <a:spcPct val="150000"/>
              </a:lnSpc>
              <a:spcBef>
                <a:spcPts val="60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0" lvl="0" marL="101600" marR="101600" rtl="0" algn="l">
              <a:lnSpc>
                <a:spcPct val="150000"/>
              </a:lnSpc>
              <a:spcBef>
                <a:spcPts val="600"/>
              </a:spcBef>
              <a:spcAft>
                <a:spcPts val="0"/>
              </a:spcAft>
              <a:buNone/>
            </a:pPr>
            <a:r>
              <a:rPr lang="fr" sz="1050">
                <a:solidFill>
                  <a:srgbClr val="F8F8F2"/>
                </a:solidFill>
                <a:highlight>
                  <a:srgbClr val="272822"/>
                </a:highlight>
                <a:latin typeface="Courier New"/>
                <a:ea typeface="Courier New"/>
                <a:cs typeface="Courier New"/>
                <a:sym typeface="Courier New"/>
              </a:rPr>
              <a:t>pip freeze &gt; requierements.txt</a:t>
            </a:r>
            <a:endParaRPr sz="1050">
              <a:solidFill>
                <a:srgbClr val="F8F8F2"/>
              </a:solidFill>
              <a:highlight>
                <a:srgbClr val="272822"/>
              </a:highlight>
              <a:latin typeface="Courier New"/>
              <a:ea typeface="Courier New"/>
              <a:cs typeface="Courier New"/>
              <a:sym typeface="Courier New"/>
            </a:endParaRPr>
          </a:p>
          <a:p>
            <a:pPr indent="0" lvl="0" marL="0" marR="101600" rtl="0" algn="l">
              <a:lnSpc>
                <a:spcPct val="150000"/>
              </a:lnSpc>
              <a:spcBef>
                <a:spcPts val="60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0" lvl="0" marL="101600" marR="101600" rtl="0" algn="l">
              <a:lnSpc>
                <a:spcPct val="150000"/>
              </a:lnSpc>
              <a:spcBef>
                <a:spcPts val="60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0" lvl="0" marL="101600" marR="101600" rtl="0" algn="l">
              <a:lnSpc>
                <a:spcPct val="150000"/>
              </a:lnSpc>
              <a:spcBef>
                <a:spcPts val="600"/>
              </a:spcBef>
              <a:spcAft>
                <a:spcPts val="0"/>
              </a:spcAft>
              <a:buClr>
                <a:schemeClr val="dk1"/>
              </a:buClr>
              <a:buSzPts val="1100"/>
              <a:buFont typeface="Arial"/>
              <a:buNone/>
            </a:pPr>
            <a:r>
              <a:rPr lang="fr" sz="1050">
                <a:solidFill>
                  <a:srgbClr val="F8F8F2"/>
                </a:solidFill>
                <a:highlight>
                  <a:srgbClr val="272822"/>
                </a:highlight>
                <a:latin typeface="Courier New"/>
                <a:ea typeface="Courier New"/>
                <a:cs typeface="Courier New"/>
                <a:sym typeface="Courier New"/>
              </a:rPr>
              <a:t>pip install -r requirements.txt</a:t>
            </a:r>
            <a:endParaRPr sz="1050">
              <a:solidFill>
                <a:srgbClr val="F8F8F2"/>
              </a:solidFill>
              <a:highlight>
                <a:srgbClr val="272822"/>
              </a:highlight>
              <a:latin typeface="Courier New"/>
              <a:ea typeface="Courier New"/>
              <a:cs typeface="Courier New"/>
              <a:sym typeface="Courier New"/>
            </a:endParaRPr>
          </a:p>
          <a:p>
            <a:pPr indent="0" lvl="0" marL="0" rtl="0" algn="l">
              <a:spcBef>
                <a:spcPts val="600"/>
              </a:spcBef>
              <a:spcAft>
                <a:spcPts val="0"/>
              </a:spcAft>
              <a:buNone/>
            </a:pPr>
            <a:r>
              <a:t/>
            </a:r>
            <a:endParaRPr sz="1050">
              <a:solidFill>
                <a:srgbClr val="F8F8F2"/>
              </a:solidFill>
              <a:highlight>
                <a:srgbClr val="272822"/>
              </a:highlight>
              <a:latin typeface="Courier New"/>
              <a:ea typeface="Courier New"/>
              <a:cs typeface="Courier New"/>
              <a:sym typeface="Courier New"/>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9c9fd79d07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9c9fd79d0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9c9fd79d07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p:txBody>
      </p:sp>
      <p:sp>
        <p:nvSpPr>
          <p:cNvPr id="541" name="Google Shape;541;g29c9fd79d07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9c9fd79d0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9c9fd79d0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9c9fd79d07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50">
              <a:solidFill>
                <a:srgbClr val="202122"/>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fr" sz="1400">
                <a:solidFill>
                  <a:srgbClr val="0000FF"/>
                </a:solidFill>
                <a:highlight>
                  <a:srgbClr val="FFFFFF"/>
                </a:highlight>
                <a:latin typeface="Courier New"/>
                <a:ea typeface="Courier New"/>
                <a:cs typeface="Courier New"/>
                <a:sym typeface="Courier New"/>
              </a:rPr>
              <a:t>def</a:t>
            </a:r>
            <a:r>
              <a:rPr lang="fr" sz="1400">
                <a:solidFill>
                  <a:schemeClr val="dk1"/>
                </a:solidFill>
                <a:highlight>
                  <a:srgbClr val="FFFFFF"/>
                </a:highlight>
                <a:latin typeface="Courier New"/>
                <a:ea typeface="Courier New"/>
                <a:cs typeface="Courier New"/>
                <a:sym typeface="Courier New"/>
              </a:rPr>
              <a:t> </a:t>
            </a:r>
            <a:r>
              <a:rPr lang="fr" sz="1400">
                <a:solidFill>
                  <a:srgbClr val="795E26"/>
                </a:solidFill>
                <a:highlight>
                  <a:srgbClr val="FFFFFF"/>
                </a:highlight>
                <a:latin typeface="Courier New"/>
                <a:ea typeface="Courier New"/>
                <a:cs typeface="Courier New"/>
                <a:sym typeface="Courier New"/>
              </a:rPr>
              <a:t>delete_table</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 </a:t>
            </a:r>
            <a:r>
              <a:rPr lang="fr" sz="1400">
                <a:solidFill>
                  <a:srgbClr val="001080"/>
                </a:solidFill>
                <a:highlight>
                  <a:srgbClr val="FFFFFF"/>
                </a:highlight>
                <a:latin typeface="Courier New"/>
                <a:ea typeface="Courier New"/>
                <a:cs typeface="Courier New"/>
                <a:sym typeface="Courier New"/>
              </a:rPr>
              <a:t>name_table</a:t>
            </a:r>
            <a:r>
              <a:rPr lang="fr" sz="1400">
                <a:solidFill>
                  <a:schemeClr val="dk1"/>
                </a:solidFill>
                <a:highlight>
                  <a:srgbClr val="FFFFFF"/>
                </a:highlight>
                <a:latin typeface="Courier New"/>
                <a:ea typeface="Courier New"/>
                <a:cs typeface="Courier New"/>
                <a:sym typeface="Courier New"/>
              </a:rPr>
              <a:t>: </a:t>
            </a:r>
            <a:r>
              <a:rPr lang="fr" sz="1400">
                <a:solidFill>
                  <a:srgbClr val="267F99"/>
                </a:solidFill>
                <a:highlight>
                  <a:srgbClr val="FFFFFF"/>
                </a:highlight>
                <a:latin typeface="Courier New"/>
                <a:ea typeface="Courier New"/>
                <a:cs typeface="Courier New"/>
                <a:sym typeface="Courier New"/>
              </a:rPr>
              <a:t>str</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AF00DB"/>
                </a:solidFill>
                <a:highlight>
                  <a:srgbClr val="FFFFFF"/>
                </a:highlight>
                <a:latin typeface="Courier New"/>
                <a:ea typeface="Courier New"/>
                <a:cs typeface="Courier New"/>
                <a:sym typeface="Courier New"/>
              </a:rPr>
              <a:t>if</a:t>
            </a:r>
            <a:r>
              <a:rPr lang="fr" sz="1400">
                <a:solidFill>
                  <a:schemeClr val="dk1"/>
                </a:solidFill>
                <a:highlight>
                  <a:srgbClr val="FFFFFF"/>
                </a:highlight>
                <a:latin typeface="Courier New"/>
                <a:ea typeface="Courier New"/>
                <a:cs typeface="Courier New"/>
                <a:sym typeface="Courier New"/>
              </a:rPr>
              <a:t> </a:t>
            </a:r>
            <a:r>
              <a:rPr lang="fr" sz="1400">
                <a:solidFill>
                  <a:srgbClr val="001080"/>
                </a:solidFill>
                <a:highlight>
                  <a:srgbClr val="FFFFFF"/>
                </a:highlight>
                <a:latin typeface="Courier New"/>
                <a:ea typeface="Courier New"/>
                <a:cs typeface="Courier New"/>
                <a:sym typeface="Courier New"/>
              </a:rPr>
              <a:t>name_table</a:t>
            </a:r>
            <a:r>
              <a:rPr lang="fr" sz="1400">
                <a:solidFill>
                  <a:schemeClr val="dk1"/>
                </a:solidFill>
                <a:highlight>
                  <a:srgbClr val="FFFFFF"/>
                </a:highlight>
                <a:latin typeface="Courier New"/>
                <a:ea typeface="Courier New"/>
                <a:cs typeface="Courier New"/>
                <a:sym typeface="Courier New"/>
              </a:rPr>
              <a:t> </a:t>
            </a:r>
            <a:r>
              <a:rPr lang="fr" sz="1400">
                <a:solidFill>
                  <a:srgbClr val="0000FF"/>
                </a:solidFill>
                <a:highlight>
                  <a:srgbClr val="FFFFFF"/>
                </a:highlight>
                <a:latin typeface="Courier New"/>
                <a:ea typeface="Courier New"/>
                <a:cs typeface="Courier New"/>
                <a:sym typeface="Courier New"/>
              </a:rPr>
              <a:t>in</a:t>
            </a:r>
            <a:r>
              <a:rPr lang="fr" sz="1400">
                <a:solidFill>
                  <a:schemeClr val="dk1"/>
                </a:solidFill>
                <a:highlight>
                  <a:srgbClr val="FFFFFF"/>
                </a:highlight>
                <a:latin typeface="Courier New"/>
                <a:ea typeface="Courier New"/>
                <a:cs typeface="Courier New"/>
                <a:sym typeface="Courier New"/>
              </a:rPr>
              <a:t> </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table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001080"/>
                </a:solidFill>
                <a:highlight>
                  <a:srgbClr val="FFFFFF"/>
                </a:highlight>
                <a:latin typeface="Courier New"/>
                <a:ea typeface="Courier New"/>
                <a:cs typeface="Courier New"/>
                <a:sym typeface="Courier New"/>
              </a:rPr>
              <a:t>table</a:t>
            </a:r>
            <a:r>
              <a:rPr lang="fr" sz="1400">
                <a:solidFill>
                  <a:schemeClr val="dk1"/>
                </a:solidFill>
                <a:highlight>
                  <a:srgbClr val="FFFFFF"/>
                </a:highlight>
                <a:latin typeface="Courier New"/>
                <a:ea typeface="Courier New"/>
                <a:cs typeface="Courier New"/>
                <a:sym typeface="Courier New"/>
              </a:rPr>
              <a:t> = </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a:t>
            </a:r>
            <a:r>
              <a:rPr lang="fr" sz="1400">
                <a:solidFill>
                  <a:srgbClr val="795E26"/>
                </a:solidFill>
                <a:highlight>
                  <a:srgbClr val="FFFFFF"/>
                </a:highlight>
                <a:latin typeface="Courier New"/>
                <a:ea typeface="Courier New"/>
                <a:cs typeface="Courier New"/>
                <a:sym typeface="Courier New"/>
              </a:rPr>
              <a:t>read_table</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name_table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001080"/>
                </a:solidFill>
                <a:highlight>
                  <a:srgbClr val="FFFFFF"/>
                </a:highlight>
                <a:latin typeface="Courier New"/>
                <a:ea typeface="Courier New"/>
                <a:cs typeface="Courier New"/>
                <a:sym typeface="Courier New"/>
              </a:rPr>
              <a:t>table</a:t>
            </a:r>
            <a:r>
              <a:rPr lang="fr" sz="1400">
                <a:solidFill>
                  <a:schemeClr val="dk1"/>
                </a:solidFill>
                <a:highlight>
                  <a:srgbClr val="FFFFFF"/>
                </a:highlight>
                <a:latin typeface="Courier New"/>
                <a:ea typeface="Courier New"/>
                <a:cs typeface="Courier New"/>
                <a:sym typeface="Courier New"/>
              </a:rPr>
              <a:t>.</a:t>
            </a:r>
            <a:r>
              <a:rPr lang="fr" sz="1400">
                <a:solidFill>
                  <a:srgbClr val="795E26"/>
                </a:solidFill>
                <a:highlight>
                  <a:srgbClr val="FFFFFF"/>
                </a:highlight>
                <a:latin typeface="Courier New"/>
                <a:ea typeface="Courier New"/>
                <a:cs typeface="Courier New"/>
                <a:sym typeface="Courier New"/>
              </a:rPr>
              <a:t>drop</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engine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795E26"/>
                </a:solidFill>
                <a:highlight>
                  <a:srgbClr val="FFFFFF"/>
                </a:highlight>
                <a:latin typeface="Courier New"/>
                <a:ea typeface="Courier New"/>
                <a:cs typeface="Courier New"/>
                <a:sym typeface="Courier New"/>
              </a:rPr>
              <a:t>print</a:t>
            </a:r>
            <a:r>
              <a:rPr lang="fr" sz="1400">
                <a:solidFill>
                  <a:schemeClr val="dk1"/>
                </a:solidFill>
                <a:highlight>
                  <a:srgbClr val="FFFFFF"/>
                </a:highlight>
                <a:latin typeface="Courier New"/>
                <a:ea typeface="Courier New"/>
                <a:cs typeface="Courier New"/>
                <a:sym typeface="Courier New"/>
              </a:rPr>
              <a:t>(</a:t>
            </a:r>
            <a:r>
              <a:rPr lang="fr" sz="1400">
                <a:solidFill>
                  <a:srgbClr val="0000FF"/>
                </a:solidFill>
                <a:highlight>
                  <a:srgbClr val="FFFFFF"/>
                </a:highlight>
                <a:latin typeface="Courier New"/>
                <a:ea typeface="Courier New"/>
                <a:cs typeface="Courier New"/>
                <a:sym typeface="Courier New"/>
              </a:rPr>
              <a:t>f</a:t>
            </a:r>
            <a:r>
              <a:rPr lang="fr" sz="1400">
                <a:solidFill>
                  <a:srgbClr val="A31515"/>
                </a:solidFill>
                <a:highlight>
                  <a:srgbClr val="FFFFFF"/>
                </a:highlight>
                <a:latin typeface="Courier New"/>
                <a:ea typeface="Courier New"/>
                <a:cs typeface="Courier New"/>
                <a:sym typeface="Courier New"/>
              </a:rPr>
              <a:t>"Table '</a:t>
            </a:r>
            <a:r>
              <a:rPr lang="fr" sz="1400">
                <a:solidFill>
                  <a:srgbClr val="0000FF"/>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name_table</a:t>
            </a:r>
            <a:r>
              <a:rPr lang="fr" sz="1400">
                <a:solidFill>
                  <a:srgbClr val="0000FF"/>
                </a:solidFill>
                <a:highlight>
                  <a:srgbClr val="FFFFFF"/>
                </a:highlight>
                <a:latin typeface="Courier New"/>
                <a:ea typeface="Courier New"/>
                <a:cs typeface="Courier New"/>
                <a:sym typeface="Courier New"/>
              </a:rPr>
              <a:t>}</a:t>
            </a:r>
            <a:r>
              <a:rPr lang="fr" sz="1400">
                <a:solidFill>
                  <a:srgbClr val="A31515"/>
                </a:solidFill>
                <a:highlight>
                  <a:srgbClr val="FFFFFF"/>
                </a:highlight>
                <a:latin typeface="Courier New"/>
                <a:ea typeface="Courier New"/>
                <a:cs typeface="Courier New"/>
                <a:sym typeface="Courier New"/>
              </a:rPr>
              <a:t>' supprimée avec succès."</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AF00DB"/>
                </a:solidFill>
                <a:highlight>
                  <a:srgbClr val="FFFFFF"/>
                </a:highlight>
                <a:latin typeface="Courier New"/>
                <a:ea typeface="Courier New"/>
                <a:cs typeface="Courier New"/>
                <a:sym typeface="Courier New"/>
              </a:rPr>
              <a:t>else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795E26"/>
                </a:solidFill>
                <a:highlight>
                  <a:srgbClr val="FFFFFF"/>
                </a:highlight>
                <a:latin typeface="Courier New"/>
                <a:ea typeface="Courier New"/>
                <a:cs typeface="Courier New"/>
                <a:sym typeface="Courier New"/>
              </a:rPr>
              <a:t>print</a:t>
            </a:r>
            <a:r>
              <a:rPr lang="fr" sz="1400">
                <a:solidFill>
                  <a:schemeClr val="dk1"/>
                </a:solidFill>
                <a:highlight>
                  <a:srgbClr val="FFFFFF"/>
                </a:highlight>
                <a:latin typeface="Courier New"/>
                <a:ea typeface="Courier New"/>
                <a:cs typeface="Courier New"/>
                <a:sym typeface="Courier New"/>
              </a:rPr>
              <a:t>(</a:t>
            </a:r>
            <a:r>
              <a:rPr lang="fr" sz="1400">
                <a:solidFill>
                  <a:srgbClr val="0000FF"/>
                </a:solidFill>
                <a:highlight>
                  <a:srgbClr val="FFFFFF"/>
                </a:highlight>
                <a:latin typeface="Courier New"/>
                <a:ea typeface="Courier New"/>
                <a:cs typeface="Courier New"/>
                <a:sym typeface="Courier New"/>
              </a:rPr>
              <a:t>f</a:t>
            </a:r>
            <a:r>
              <a:rPr lang="fr" sz="1400">
                <a:solidFill>
                  <a:srgbClr val="A31515"/>
                </a:solidFill>
                <a:highlight>
                  <a:srgbClr val="FFFFFF"/>
                </a:highlight>
                <a:latin typeface="Courier New"/>
                <a:ea typeface="Courier New"/>
                <a:cs typeface="Courier New"/>
                <a:sym typeface="Courier New"/>
              </a:rPr>
              <a:t>"La table '</a:t>
            </a:r>
            <a:r>
              <a:rPr lang="fr" sz="1400">
                <a:solidFill>
                  <a:srgbClr val="0000FF"/>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name_table</a:t>
            </a:r>
            <a:r>
              <a:rPr lang="fr" sz="1400">
                <a:solidFill>
                  <a:srgbClr val="0000FF"/>
                </a:solidFill>
                <a:highlight>
                  <a:srgbClr val="FFFFFF"/>
                </a:highlight>
                <a:latin typeface="Courier New"/>
                <a:ea typeface="Courier New"/>
                <a:cs typeface="Courier New"/>
                <a:sym typeface="Courier New"/>
              </a:rPr>
              <a:t>}</a:t>
            </a:r>
            <a:r>
              <a:rPr lang="fr" sz="1400">
                <a:solidFill>
                  <a:srgbClr val="A31515"/>
                </a:solidFill>
                <a:highlight>
                  <a:srgbClr val="FFFFFF"/>
                </a:highlight>
                <a:latin typeface="Courier New"/>
                <a:ea typeface="Courier New"/>
                <a:cs typeface="Courier New"/>
                <a:sym typeface="Courier New"/>
              </a:rPr>
              <a:t>' n'existe pas."</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550">
              <a:solidFill>
                <a:srgbClr val="202122"/>
              </a:solidFill>
              <a:highlight>
                <a:srgbClr val="FFFFFF"/>
              </a:highlight>
            </a:endParaRPr>
          </a:p>
        </p:txBody>
      </p:sp>
      <p:sp>
        <p:nvSpPr>
          <p:cNvPr id="563" name="Google Shape;563;g29c9fd79d07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9c9fd79d0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9c9fd79d0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9c9fd79d0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9c9fd79d0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9c9fd79d0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9c9fd79d0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9c9fd79d0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9c9fd79d0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9c9fd79d0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9c9fd79d0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9c9fd79d07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9c9fd79d07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9c9fd79d0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9c9fd79d0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9c9fd79d0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9c9fd79d0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9c9fd79d0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9c9fd79d0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9c9fd79d07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9c9fd79d07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9c9fd79d07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9c9fd79d07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9c9fd79d07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9c9fd79d07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9c9fd79d0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9c9fd79d07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9c9fd79d07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fr" sz="1050">
                <a:solidFill>
                  <a:srgbClr val="202122"/>
                </a:solidFill>
                <a:highlight>
                  <a:srgbClr val="FFFFFF"/>
                </a:highlight>
              </a:rPr>
              <a:t>Qu’est-ce que l’IA ?</a:t>
            </a:r>
            <a:endParaRPr b="1"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fr" sz="1050">
                <a:solidFill>
                  <a:srgbClr val="202122"/>
                </a:solidFill>
                <a:highlight>
                  <a:srgbClr val="FFFFFF"/>
                </a:highlight>
              </a:rPr>
              <a:t>Le premier automate est le pigeon volant d'Archytas de Tarente aux alentours de 400 av.J.-C</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fr" sz="1050">
                <a:solidFill>
                  <a:srgbClr val="202122"/>
                </a:solidFill>
                <a:highlight>
                  <a:srgbClr val="FFFFFF"/>
                </a:highlight>
              </a:rPr>
              <a:t>Un </a:t>
            </a:r>
            <a:r>
              <a:rPr b="1" lang="fr" sz="1050">
                <a:solidFill>
                  <a:srgbClr val="202122"/>
                </a:solidFill>
                <a:highlight>
                  <a:srgbClr val="FFFFFF"/>
                </a:highlight>
              </a:rPr>
              <a:t>robot</a:t>
            </a:r>
            <a:r>
              <a:rPr lang="fr" sz="1050">
                <a:solidFill>
                  <a:srgbClr val="202122"/>
                </a:solidFill>
                <a:highlight>
                  <a:srgbClr val="FFFFFF"/>
                </a:highlight>
              </a:rPr>
              <a:t> est un dispositif </a:t>
            </a:r>
            <a:r>
              <a:rPr lang="fr" sz="1050">
                <a:solidFill>
                  <a:srgbClr val="0645AD"/>
                </a:solidFill>
                <a:highlight>
                  <a:srgbClr val="FFFFFF"/>
                </a:highlight>
                <a:uFill>
                  <a:noFill/>
                </a:uFill>
                <a:hlinkClick r:id="rId2">
                  <a:extLst>
                    <a:ext uri="{A12FA001-AC4F-418D-AE19-62706E023703}">
                      <ahyp:hlinkClr val="tx"/>
                    </a:ext>
                  </a:extLst>
                </a:hlinkClick>
              </a:rPr>
              <a:t>mécatronique</a:t>
            </a:r>
            <a:r>
              <a:rPr lang="fr" sz="1050">
                <a:solidFill>
                  <a:srgbClr val="202122"/>
                </a:solidFill>
                <a:highlight>
                  <a:srgbClr val="FFFFFF"/>
                </a:highlight>
              </a:rPr>
              <a:t> (alliant </a:t>
            </a:r>
            <a:r>
              <a:rPr lang="fr" sz="1050">
                <a:solidFill>
                  <a:srgbClr val="0645AD"/>
                </a:solidFill>
                <a:highlight>
                  <a:srgbClr val="FFFFFF"/>
                </a:highlight>
                <a:uFill>
                  <a:noFill/>
                </a:uFill>
                <a:hlinkClick r:id="rId3">
                  <a:extLst>
                    <a:ext uri="{A12FA001-AC4F-418D-AE19-62706E023703}">
                      <ahyp:hlinkClr val="tx"/>
                    </a:ext>
                  </a:extLst>
                </a:hlinkClick>
              </a:rPr>
              <a:t>mécanique</a:t>
            </a:r>
            <a:r>
              <a:rPr lang="fr" sz="1050">
                <a:solidFill>
                  <a:srgbClr val="202122"/>
                </a:solidFill>
                <a:highlight>
                  <a:srgbClr val="FFFFFF"/>
                </a:highlight>
              </a:rPr>
              <a:t>, </a:t>
            </a:r>
            <a:r>
              <a:rPr lang="fr" sz="1050">
                <a:solidFill>
                  <a:srgbClr val="0645AD"/>
                </a:solidFill>
                <a:highlight>
                  <a:srgbClr val="FFFFFF"/>
                </a:highlight>
                <a:uFill>
                  <a:noFill/>
                </a:uFill>
                <a:hlinkClick r:id="rId4">
                  <a:extLst>
                    <a:ext uri="{A12FA001-AC4F-418D-AE19-62706E023703}">
                      <ahyp:hlinkClr val="tx"/>
                    </a:ext>
                  </a:extLst>
                </a:hlinkClick>
              </a:rPr>
              <a:t>électronique</a:t>
            </a:r>
            <a:r>
              <a:rPr lang="fr" sz="1050">
                <a:solidFill>
                  <a:srgbClr val="202122"/>
                </a:solidFill>
                <a:highlight>
                  <a:srgbClr val="FFFFFF"/>
                </a:highlight>
              </a:rPr>
              <a:t> et </a:t>
            </a:r>
            <a:r>
              <a:rPr lang="fr" sz="1050">
                <a:solidFill>
                  <a:srgbClr val="0645AD"/>
                </a:solidFill>
                <a:highlight>
                  <a:srgbClr val="FFFFFF"/>
                </a:highlight>
                <a:uFill>
                  <a:noFill/>
                </a:uFill>
                <a:hlinkClick r:id="rId5">
                  <a:extLst>
                    <a:ext uri="{A12FA001-AC4F-418D-AE19-62706E023703}">
                      <ahyp:hlinkClr val="tx"/>
                    </a:ext>
                  </a:extLst>
                </a:hlinkClick>
              </a:rPr>
              <a:t>informatique</a:t>
            </a:r>
            <a:r>
              <a:rPr lang="fr" sz="1050">
                <a:solidFill>
                  <a:srgbClr val="202122"/>
                </a:solidFill>
                <a:highlight>
                  <a:srgbClr val="FFFFFF"/>
                </a:highlight>
              </a:rPr>
              <a:t>) conçu pour accomplir automatiquement des tâches imitant ou reproduisant, dans un domaine précis, des actions humaines.</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fr" sz="1050">
                <a:solidFill>
                  <a:srgbClr val="202122"/>
                </a:solidFill>
                <a:highlight>
                  <a:srgbClr val="FFFFFF"/>
                </a:highlight>
              </a:rPr>
              <a:t>Durant la </a:t>
            </a:r>
            <a:r>
              <a:rPr lang="fr" sz="1050">
                <a:solidFill>
                  <a:srgbClr val="0645AD"/>
                </a:solidFill>
                <a:highlight>
                  <a:srgbClr val="FFFFFF"/>
                </a:highlight>
                <a:uFill>
                  <a:noFill/>
                </a:uFill>
                <a:hlinkClick r:id="rId6">
                  <a:extLst>
                    <a:ext uri="{A12FA001-AC4F-418D-AE19-62706E023703}">
                      <ahyp:hlinkClr val="tx"/>
                    </a:ext>
                  </a:extLst>
                </a:hlinkClick>
              </a:rPr>
              <a:t>Seconde Guerre mondiale</a:t>
            </a:r>
            <a:r>
              <a:rPr lang="fr" sz="1050">
                <a:solidFill>
                  <a:srgbClr val="202122"/>
                </a:solidFill>
                <a:highlight>
                  <a:srgbClr val="FFFFFF"/>
                </a:highlight>
              </a:rPr>
              <a:t>, Turing joue un rôle majeur dans la </a:t>
            </a:r>
            <a:r>
              <a:rPr lang="fr" sz="1050">
                <a:solidFill>
                  <a:srgbClr val="0645AD"/>
                </a:solidFill>
                <a:highlight>
                  <a:srgbClr val="FFFFFF"/>
                </a:highlight>
                <a:uFill>
                  <a:noFill/>
                </a:uFill>
                <a:hlinkClick r:id="rId7">
                  <a:extLst>
                    <a:ext uri="{A12FA001-AC4F-418D-AE19-62706E023703}">
                      <ahyp:hlinkClr val="tx"/>
                    </a:ext>
                  </a:extLst>
                </a:hlinkClick>
              </a:rPr>
              <a:t>cryptanalyse</a:t>
            </a:r>
            <a:r>
              <a:rPr lang="fr" sz="1050">
                <a:solidFill>
                  <a:srgbClr val="202122"/>
                </a:solidFill>
                <a:highlight>
                  <a:srgbClr val="FFFFFF"/>
                </a:highlight>
              </a:rPr>
              <a:t> de la </a:t>
            </a:r>
            <a:r>
              <a:rPr lang="fr" sz="1050">
                <a:solidFill>
                  <a:srgbClr val="0645AD"/>
                </a:solidFill>
                <a:highlight>
                  <a:srgbClr val="FFFFFF"/>
                </a:highlight>
                <a:uFill>
                  <a:noFill/>
                </a:uFill>
                <a:hlinkClick r:id="rId8">
                  <a:extLst>
                    <a:ext uri="{A12FA001-AC4F-418D-AE19-62706E023703}">
                      <ahyp:hlinkClr val="tx"/>
                    </a:ext>
                  </a:extLst>
                </a:hlinkClick>
              </a:rPr>
              <a:t>machine Enigma</a:t>
            </a:r>
            <a:r>
              <a:rPr lang="fr" sz="1050">
                <a:solidFill>
                  <a:srgbClr val="202122"/>
                </a:solidFill>
                <a:highlight>
                  <a:srgbClr val="FFFFFF"/>
                </a:highlight>
              </a:rPr>
              <a:t> utilisée par les armées allemandes : l'invention de machines usant de procédés électroniques, les </a:t>
            </a:r>
            <a:r>
              <a:rPr lang="fr" sz="1050">
                <a:solidFill>
                  <a:srgbClr val="0645AD"/>
                </a:solidFill>
                <a:highlight>
                  <a:srgbClr val="FFFFFF"/>
                </a:highlight>
                <a:uFill>
                  <a:noFill/>
                </a:uFill>
                <a:hlinkClick r:id="rId9">
                  <a:extLst>
                    <a:ext uri="{A12FA001-AC4F-418D-AE19-62706E023703}">
                      <ahyp:hlinkClr val="tx"/>
                    </a:ext>
                  </a:extLst>
                </a:hlinkClick>
              </a:rPr>
              <a:t>bombes</a:t>
            </a:r>
            <a:r>
              <a:rPr lang="fr" sz="900">
                <a:solidFill>
                  <a:srgbClr val="0645AD"/>
                </a:solidFill>
                <a:highlight>
                  <a:srgbClr val="FFFFFF"/>
                </a:highlight>
                <a:uFill>
                  <a:noFill/>
                </a:uFill>
                <a:hlinkClick r:id="rId10">
                  <a:extLst>
                    <a:ext uri="{A12FA001-AC4F-418D-AE19-62706E023703}">
                      <ahyp:hlinkClr val="tx"/>
                    </a:ext>
                  </a:extLst>
                </a:hlinkClick>
              </a:rPr>
              <a:t>1</a:t>
            </a:r>
            <a:r>
              <a:rPr lang="fr" sz="1050">
                <a:solidFill>
                  <a:srgbClr val="202122"/>
                </a:solidFill>
                <a:highlight>
                  <a:srgbClr val="FFFFFF"/>
                </a:highlight>
              </a:rPr>
              <a:t>, fera passer le décryptage à plusieurs milliers de messages par jour. Ce travail secret ne sera connu du public que dans les années 1970. Après la guerre, il travaille sur un des tout premiers ordinateurs, puis contribue au débat sur la possibilité de l'</a:t>
            </a:r>
            <a:r>
              <a:rPr lang="fr" sz="1050">
                <a:solidFill>
                  <a:srgbClr val="0645AD"/>
                </a:solidFill>
                <a:highlight>
                  <a:srgbClr val="FFFFFF"/>
                </a:highlight>
                <a:uFill>
                  <a:noFill/>
                </a:uFill>
                <a:hlinkClick r:id="rId11">
                  <a:extLst>
                    <a:ext uri="{A12FA001-AC4F-418D-AE19-62706E023703}">
                      <ahyp:hlinkClr val="tx"/>
                    </a:ext>
                  </a:extLst>
                </a:hlinkClick>
              </a:rPr>
              <a:t>intelligence artificielle</a:t>
            </a:r>
            <a:r>
              <a:rPr lang="fr" sz="1050">
                <a:solidFill>
                  <a:srgbClr val="202122"/>
                </a:solidFill>
                <a:highlight>
                  <a:srgbClr val="FFFFFF"/>
                </a:highlight>
              </a:rPr>
              <a:t>, en proposant le </a:t>
            </a:r>
            <a:r>
              <a:rPr lang="fr" sz="1050">
                <a:solidFill>
                  <a:srgbClr val="0645AD"/>
                </a:solidFill>
                <a:highlight>
                  <a:srgbClr val="FFFFFF"/>
                </a:highlight>
                <a:uFill>
                  <a:noFill/>
                </a:uFill>
                <a:hlinkClick r:id="rId12">
                  <a:extLst>
                    <a:ext uri="{A12FA001-AC4F-418D-AE19-62706E023703}">
                      <ahyp:hlinkClr val="tx"/>
                    </a:ext>
                  </a:extLst>
                </a:hlinkClick>
              </a:rPr>
              <a:t>test de Turing</a:t>
            </a:r>
            <a:r>
              <a:rPr lang="fr" sz="1050">
                <a:solidFill>
                  <a:srgbClr val="202122"/>
                </a:solidFill>
                <a:highlight>
                  <a:srgbClr val="FFFFFF"/>
                </a:highlight>
              </a:rPr>
              <a:t>. Vers la fin de sa vie, il s'intéresse à des modèles de </a:t>
            </a:r>
            <a:r>
              <a:rPr lang="fr" sz="1050">
                <a:solidFill>
                  <a:srgbClr val="0645AD"/>
                </a:solidFill>
                <a:highlight>
                  <a:srgbClr val="FFFFFF"/>
                </a:highlight>
                <a:uFill>
                  <a:noFill/>
                </a:uFill>
                <a:hlinkClick r:id="rId13">
                  <a:extLst>
                    <a:ext uri="{A12FA001-AC4F-418D-AE19-62706E023703}">
                      <ahyp:hlinkClr val="tx"/>
                    </a:ext>
                  </a:extLst>
                </a:hlinkClick>
              </a:rPr>
              <a:t>morphogenèse</a:t>
            </a:r>
            <a:r>
              <a:rPr lang="fr" sz="1050">
                <a:solidFill>
                  <a:srgbClr val="202122"/>
                </a:solidFill>
                <a:highlight>
                  <a:srgbClr val="FFFFFF"/>
                </a:highlight>
              </a:rPr>
              <a:t> du vivant conduisant aux « </a:t>
            </a:r>
            <a:r>
              <a:rPr lang="fr" sz="1050">
                <a:solidFill>
                  <a:srgbClr val="0645AD"/>
                </a:solidFill>
                <a:highlight>
                  <a:srgbClr val="FFFFFF"/>
                </a:highlight>
                <a:uFill>
                  <a:noFill/>
                </a:uFill>
                <a:hlinkClick r:id="rId14">
                  <a:extLst>
                    <a:ext uri="{A12FA001-AC4F-418D-AE19-62706E023703}">
                      <ahyp:hlinkClr val="tx"/>
                    </a:ext>
                  </a:extLst>
                </a:hlinkClick>
              </a:rPr>
              <a:t>structures de Turing</a:t>
            </a:r>
            <a:r>
              <a:rPr lang="fr" sz="1050">
                <a:solidFill>
                  <a:srgbClr val="202122"/>
                </a:solidFill>
                <a:highlight>
                  <a:srgbClr val="FFFFFF"/>
                </a:highlight>
              </a:rPr>
              <a:t> ».</a:t>
            </a:r>
            <a:endParaRPr sz="1050">
              <a:solidFill>
                <a:srgbClr val="202122"/>
              </a:solidFill>
              <a:highlight>
                <a:srgbClr val="FFFFFF"/>
              </a:highlight>
            </a:endParaRPr>
          </a:p>
        </p:txBody>
      </p:sp>
      <p:sp>
        <p:nvSpPr>
          <p:cNvPr id="754" name="Google Shape;754;g29c9fd79d07_0_3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9c9fd79d0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202122"/>
              </a:solidFill>
              <a:highlight>
                <a:srgbClr val="FFFFFF"/>
              </a:highlight>
            </a:endParaRPr>
          </a:p>
        </p:txBody>
      </p:sp>
      <p:sp>
        <p:nvSpPr>
          <p:cNvPr id="767" name="Google Shape;767;g29c9fd79d07_0_3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9c9fd79d07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202122"/>
                </a:solidFill>
                <a:highlight>
                  <a:srgbClr val="FFFFFF"/>
                </a:highlight>
              </a:rPr>
              <a:t> </a:t>
            </a:r>
            <a:endParaRPr sz="1050">
              <a:solidFill>
                <a:srgbClr val="202122"/>
              </a:solidFill>
              <a:highlight>
                <a:srgbClr val="FFFFFF"/>
              </a:highlight>
            </a:endParaRPr>
          </a:p>
        </p:txBody>
      </p:sp>
      <p:sp>
        <p:nvSpPr>
          <p:cNvPr id="778" name="Google Shape;778;g29c9fd79d07_0_4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c9fd79d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9c9fd79d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9c9fd79d07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9c9fd79d07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Qu’est-ce que le machine Learning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9c9fd79d07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9c9fd79d07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9c9fd79d07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9c9fd79d07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9c9fd79d07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9c9fd79d07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9c9fd79d07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9c9fd79d07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9c9fd79d07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9c9fd79d07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9c9fd79d07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9c9fd79d07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9c9fd79d07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9c9fd79d07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9c9fd79d0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9c9fd79d0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29c9fd79d07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29c9fd79d07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b90cc0c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9b90cc0c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Questions :</a:t>
            </a:r>
            <a:endParaRPr/>
          </a:p>
          <a:p>
            <a:pPr indent="-298450" lvl="0" marL="457200" rtl="0" algn="l">
              <a:spcBef>
                <a:spcPts val="0"/>
              </a:spcBef>
              <a:spcAft>
                <a:spcPts val="0"/>
              </a:spcAft>
              <a:buSzPts val="1100"/>
              <a:buChar char="-"/>
            </a:pPr>
            <a:r>
              <a:rPr lang="fr"/>
              <a:t>Version de python</a:t>
            </a:r>
            <a:endParaRPr/>
          </a:p>
          <a:p>
            <a:pPr indent="-298450" lvl="0" marL="457200" rtl="0" algn="l">
              <a:spcBef>
                <a:spcPts val="0"/>
              </a:spcBef>
              <a:spcAft>
                <a:spcPts val="0"/>
              </a:spcAft>
              <a:buSzPts val="1100"/>
              <a:buChar char="-"/>
            </a:pPr>
            <a:r>
              <a:rPr lang="fr"/>
              <a:t>Bibliothèques installées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8 Ordinateurs </a:t>
            </a:r>
            <a:endParaRPr/>
          </a:p>
          <a:p>
            <a:pPr indent="0" lvl="0" marL="0" rtl="0" algn="l">
              <a:spcBef>
                <a:spcPts val="0"/>
              </a:spcBef>
              <a:spcAft>
                <a:spcPts val="0"/>
              </a:spcAft>
              <a:buNone/>
            </a:pPr>
            <a:r>
              <a:rPr lang="fr"/>
              <a:t>Précision 36/30 </a:t>
            </a:r>
            <a:br>
              <a:rPr lang="fr"/>
            </a:br>
            <a:r>
              <a:rPr lang="fr"/>
              <a:t>Processor Xeon</a:t>
            </a:r>
            <a:endParaRPr/>
          </a:p>
          <a:p>
            <a:pPr indent="0" lvl="0" marL="0" rtl="0" algn="l">
              <a:spcBef>
                <a:spcPts val="0"/>
              </a:spcBef>
              <a:spcAft>
                <a:spcPts val="0"/>
              </a:spcAft>
              <a:buNone/>
            </a:pPr>
            <a:r>
              <a:rPr lang="fr"/>
              <a:t>Anaconda 3, python 3.8.5</a:t>
            </a:r>
            <a:endParaRPr/>
          </a:p>
          <a:p>
            <a:pPr indent="0" lvl="0" marL="0" rtl="0" algn="l">
              <a:spcBef>
                <a:spcPts val="0"/>
              </a:spcBef>
              <a:spcAft>
                <a:spcPts val="0"/>
              </a:spcAft>
              <a:buNone/>
            </a:pPr>
            <a:r>
              <a:rPr lang="fr"/>
              <a:t>Editeur Spider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9c9fd79d07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9c9fd79d07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9c9fd79d07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9c9fd79d07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9c9fd79d07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9c9fd79d07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9c9fd79d07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9c9fd79d07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9c9fd79d07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9c9fd79d07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9c9fd79d07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9c9fd79d0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c9fd79d0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9c9fd79d0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c9fd79d07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c9fd79d0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c9fd79d07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9c9fd79d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709400" y="1059419"/>
            <a:ext cx="4260300" cy="202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6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910100" y="3274583"/>
            <a:ext cx="3858900" cy="79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2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6" name="Shape 56"/>
        <p:cNvGrpSpPr/>
        <p:nvPr/>
      </p:nvGrpSpPr>
      <p:grpSpPr>
        <a:xfrm>
          <a:off x="0" y="0"/>
          <a:ext cx="0" cy="0"/>
          <a:chOff x="0" y="0"/>
          <a:chExt cx="0" cy="0"/>
        </a:xfrm>
      </p:grpSpPr>
      <p:sp>
        <p:nvSpPr>
          <p:cNvPr id="57" name="Google Shape;57;p15"/>
          <p:cNvSpPr txBox="1"/>
          <p:nvPr>
            <p:ph idx="1" type="subTitle"/>
          </p:nvPr>
        </p:nvSpPr>
        <p:spPr>
          <a:xfrm>
            <a:off x="3921050" y="2986597"/>
            <a:ext cx="4328400" cy="4497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Clr>
                <a:schemeClr val="lt1"/>
              </a:buClr>
              <a:buSzPts val="1800"/>
              <a:buFont typeface="Hind"/>
              <a:buNone/>
              <a:defRPr>
                <a:solidFill>
                  <a:schemeClr val="lt1"/>
                </a:solidFill>
                <a:latin typeface="Hind"/>
                <a:ea typeface="Hind"/>
                <a:cs typeface="Hind"/>
                <a:sym typeface="Hind"/>
              </a:defRPr>
            </a:lvl1pPr>
            <a:lvl2pPr lvl="1"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2pPr>
            <a:lvl3pPr lvl="2"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3pPr>
            <a:lvl4pPr lvl="3"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4pPr>
            <a:lvl5pPr lvl="4"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5pPr>
            <a:lvl6pPr lvl="5"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6pPr>
            <a:lvl7pPr lvl="6"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7pPr>
            <a:lvl8pPr lvl="7"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8pPr>
            <a:lvl9pPr lvl="8"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9pPr>
          </a:lstStyle>
          <a:p/>
        </p:txBody>
      </p:sp>
      <p:sp>
        <p:nvSpPr>
          <p:cNvPr id="58" name="Google Shape;58;p15"/>
          <p:cNvSpPr txBox="1"/>
          <p:nvPr>
            <p:ph type="title"/>
          </p:nvPr>
        </p:nvSpPr>
        <p:spPr>
          <a:xfrm>
            <a:off x="3921050" y="1615100"/>
            <a:ext cx="4328400" cy="1295700"/>
          </a:xfrm>
          <a:prstGeom prst="rect">
            <a:avLst/>
          </a:prstGeom>
        </p:spPr>
        <p:txBody>
          <a:bodyPr anchorCtr="0" anchor="t" bIns="91425" lIns="0" spcFirstLastPara="1" rIns="0" wrap="square" tIns="91425">
            <a:noAutofit/>
          </a:bodyPr>
          <a:lstStyle>
            <a:lvl1pPr lvl="0" rtl="0">
              <a:lnSpc>
                <a:spcPct val="90000"/>
              </a:lnSpc>
              <a:spcBef>
                <a:spcPts val="0"/>
              </a:spcBef>
              <a:spcAft>
                <a:spcPts val="0"/>
              </a:spcAft>
              <a:buClr>
                <a:schemeClr val="lt1"/>
              </a:buClr>
              <a:buSzPts val="4600"/>
              <a:buNone/>
              <a:defRPr sz="4600">
                <a:solidFill>
                  <a:schemeClr val="lt1"/>
                </a:solidFill>
              </a:defRPr>
            </a:lvl1pPr>
            <a:lvl2pPr lvl="1"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2pPr>
            <a:lvl3pPr lvl="2"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3pPr>
            <a:lvl4pPr lvl="3"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4pPr>
            <a:lvl5pPr lvl="4"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5pPr>
            <a:lvl6pPr lvl="5"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6pPr>
            <a:lvl7pPr lvl="6"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7pPr>
            <a:lvl8pPr lvl="7"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8pPr>
            <a:lvl9pPr lvl="8"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9pPr>
          </a:lstStyle>
          <a:p/>
        </p:txBody>
      </p:sp>
      <p:sp>
        <p:nvSpPr>
          <p:cNvPr id="59" name="Google Shape;59;p15"/>
          <p:cNvSpPr txBox="1"/>
          <p:nvPr>
            <p:ph hasCustomPrompt="1" idx="2" type="title"/>
          </p:nvPr>
        </p:nvSpPr>
        <p:spPr>
          <a:xfrm>
            <a:off x="1759250" y="1928500"/>
            <a:ext cx="1749900" cy="1507800"/>
          </a:xfrm>
          <a:prstGeom prst="rect">
            <a:avLst/>
          </a:prstGeom>
        </p:spPr>
        <p:txBody>
          <a:bodyPr anchorCtr="0" anchor="b" bIns="91425" lIns="0" spcFirstLastPara="1" rIns="0" wrap="square" tIns="91425">
            <a:noAutofit/>
          </a:bodyPr>
          <a:lstStyle>
            <a:lvl1pPr lvl="0" rtl="0" algn="r">
              <a:spcBef>
                <a:spcPts val="0"/>
              </a:spcBef>
              <a:spcAft>
                <a:spcPts val="0"/>
              </a:spcAft>
              <a:buClr>
                <a:schemeClr val="lt1"/>
              </a:buClr>
              <a:buSzPts val="13000"/>
              <a:buNone/>
              <a:defRPr sz="13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60" name="Google Shape;60;p15"/>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61" name="Google Shape;61;p15"/>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64" name="Google Shape;64;p16"/>
          <p:cNvSpPr txBox="1"/>
          <p:nvPr>
            <p:ph idx="1" type="body"/>
          </p:nvPr>
        </p:nvSpPr>
        <p:spPr>
          <a:xfrm>
            <a:off x="713100" y="1181925"/>
            <a:ext cx="7717500" cy="34428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200"/>
            </a:lvl1pPr>
            <a:lvl2pPr indent="-304800" lvl="1" marL="914400" rtl="0">
              <a:spcBef>
                <a:spcPts val="0"/>
              </a:spcBef>
              <a:spcAft>
                <a:spcPts val="0"/>
              </a:spcAft>
              <a:buClr>
                <a:srgbClr val="434343"/>
              </a:buClr>
              <a:buSzPts val="1200"/>
              <a:buFont typeface="Hind Madurai Light"/>
              <a:buAutoNum type="alphaLcPeriod"/>
              <a:defRPr/>
            </a:lvl2pPr>
            <a:lvl3pPr indent="-304800" lvl="2" marL="1371600" rtl="0">
              <a:spcBef>
                <a:spcPts val="0"/>
              </a:spcBef>
              <a:spcAft>
                <a:spcPts val="0"/>
              </a:spcAft>
              <a:buClr>
                <a:srgbClr val="434343"/>
              </a:buClr>
              <a:buSzPts val="1200"/>
              <a:buFont typeface="Hind Madurai Light"/>
              <a:buAutoNum type="romanLcPeriod"/>
              <a:defRPr/>
            </a:lvl3pPr>
            <a:lvl4pPr indent="-304800" lvl="3" marL="1828800" rtl="0">
              <a:spcBef>
                <a:spcPts val="0"/>
              </a:spcBef>
              <a:spcAft>
                <a:spcPts val="0"/>
              </a:spcAft>
              <a:buClr>
                <a:srgbClr val="434343"/>
              </a:buClr>
              <a:buSzPts val="1200"/>
              <a:buFont typeface="Hind Madurai Light"/>
              <a:buAutoNum type="arabicPeriod"/>
              <a:defRPr/>
            </a:lvl4pPr>
            <a:lvl5pPr indent="-304800" lvl="4" marL="2286000" rtl="0">
              <a:spcBef>
                <a:spcPts val="0"/>
              </a:spcBef>
              <a:spcAft>
                <a:spcPts val="0"/>
              </a:spcAft>
              <a:buClr>
                <a:srgbClr val="434343"/>
              </a:buClr>
              <a:buSzPts val="1200"/>
              <a:buFont typeface="Hind Madurai Light"/>
              <a:buAutoNum type="alphaLcPeriod"/>
              <a:defRPr/>
            </a:lvl5pPr>
            <a:lvl6pPr indent="-304800" lvl="5" marL="2743200" rtl="0">
              <a:spcBef>
                <a:spcPts val="0"/>
              </a:spcBef>
              <a:spcAft>
                <a:spcPts val="0"/>
              </a:spcAft>
              <a:buClr>
                <a:srgbClr val="434343"/>
              </a:buClr>
              <a:buSzPts val="1200"/>
              <a:buFont typeface="Hind Madurai Light"/>
              <a:buAutoNum type="romanLcPeriod"/>
              <a:defRPr/>
            </a:lvl6pPr>
            <a:lvl7pPr indent="-304800" lvl="6" marL="3200400" rtl="0">
              <a:spcBef>
                <a:spcPts val="0"/>
              </a:spcBef>
              <a:spcAft>
                <a:spcPts val="0"/>
              </a:spcAft>
              <a:buClr>
                <a:srgbClr val="434343"/>
              </a:buClr>
              <a:buSzPts val="1200"/>
              <a:buFont typeface="Hind Madurai Light"/>
              <a:buAutoNum type="arabicPeriod"/>
              <a:defRPr/>
            </a:lvl7pPr>
            <a:lvl8pPr indent="-304800" lvl="7" marL="3657600" rtl="0">
              <a:spcBef>
                <a:spcPts val="0"/>
              </a:spcBef>
              <a:spcAft>
                <a:spcPts val="0"/>
              </a:spcAft>
              <a:buClr>
                <a:srgbClr val="434343"/>
              </a:buClr>
              <a:buSzPts val="1200"/>
              <a:buFont typeface="Hind Madurai Light"/>
              <a:buAutoNum type="alphaLcPeriod"/>
              <a:defRPr/>
            </a:lvl8pPr>
            <a:lvl9pPr indent="-304800" lvl="8" marL="4114800" rtl="0">
              <a:spcBef>
                <a:spcPts val="0"/>
              </a:spcBef>
              <a:spcAft>
                <a:spcPts val="0"/>
              </a:spcAft>
              <a:buClr>
                <a:srgbClr val="434343"/>
              </a:buClr>
              <a:buSzPts val="1200"/>
              <a:buFont typeface="Hind Madurai Light"/>
              <a:buAutoNum type="romanLcPeriod"/>
              <a:defRPr/>
            </a:lvl9pPr>
          </a:lstStyle>
          <a:p/>
        </p:txBody>
      </p:sp>
      <p:cxnSp>
        <p:nvCxnSpPr>
          <p:cNvPr id="65" name="Google Shape;65;p16"/>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66" name="Google Shape;66;p16"/>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67" name="Shape 67"/>
        <p:cNvGrpSpPr/>
        <p:nvPr/>
      </p:nvGrpSpPr>
      <p:grpSpPr>
        <a:xfrm>
          <a:off x="0" y="0"/>
          <a:ext cx="0" cy="0"/>
          <a:chOff x="0" y="0"/>
          <a:chExt cx="0" cy="0"/>
        </a:xfrm>
      </p:grpSpPr>
      <p:sp>
        <p:nvSpPr>
          <p:cNvPr id="68" name="Google Shape;68;p17"/>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a:solidFill>
                  <a:schemeClr val="lt1"/>
                </a:solidFill>
              </a:defRPr>
            </a:lvl1pPr>
            <a:lvl2pPr lvl="1" rtl="0" algn="l">
              <a:spcBef>
                <a:spcPts val="0"/>
              </a:spcBef>
              <a:spcAft>
                <a:spcPts val="0"/>
              </a:spcAft>
              <a:buClr>
                <a:schemeClr val="lt1"/>
              </a:buClr>
              <a:buSzPts val="2800"/>
              <a:buNone/>
              <a:defRPr>
                <a:solidFill>
                  <a:schemeClr val="lt1"/>
                </a:solidFill>
              </a:defRPr>
            </a:lvl2pPr>
            <a:lvl3pPr lvl="2" rtl="0" algn="l">
              <a:spcBef>
                <a:spcPts val="0"/>
              </a:spcBef>
              <a:spcAft>
                <a:spcPts val="0"/>
              </a:spcAft>
              <a:buClr>
                <a:schemeClr val="lt1"/>
              </a:buClr>
              <a:buSzPts val="2800"/>
              <a:buNone/>
              <a:defRPr>
                <a:solidFill>
                  <a:schemeClr val="lt1"/>
                </a:solidFill>
              </a:defRPr>
            </a:lvl3pPr>
            <a:lvl4pPr lvl="3" rtl="0" algn="l">
              <a:spcBef>
                <a:spcPts val="0"/>
              </a:spcBef>
              <a:spcAft>
                <a:spcPts val="0"/>
              </a:spcAft>
              <a:buClr>
                <a:schemeClr val="lt1"/>
              </a:buClr>
              <a:buSzPts val="2800"/>
              <a:buNone/>
              <a:defRPr>
                <a:solidFill>
                  <a:schemeClr val="lt1"/>
                </a:solidFill>
              </a:defRPr>
            </a:lvl4pPr>
            <a:lvl5pPr lvl="4" rtl="0" algn="l">
              <a:spcBef>
                <a:spcPts val="0"/>
              </a:spcBef>
              <a:spcAft>
                <a:spcPts val="0"/>
              </a:spcAft>
              <a:buClr>
                <a:schemeClr val="lt1"/>
              </a:buClr>
              <a:buSzPts val="2800"/>
              <a:buNone/>
              <a:defRPr>
                <a:solidFill>
                  <a:schemeClr val="lt1"/>
                </a:solidFill>
              </a:defRPr>
            </a:lvl5pPr>
            <a:lvl6pPr lvl="5" rtl="0" algn="l">
              <a:spcBef>
                <a:spcPts val="0"/>
              </a:spcBef>
              <a:spcAft>
                <a:spcPts val="0"/>
              </a:spcAft>
              <a:buClr>
                <a:schemeClr val="lt1"/>
              </a:buClr>
              <a:buSzPts val="2800"/>
              <a:buNone/>
              <a:defRPr>
                <a:solidFill>
                  <a:schemeClr val="lt1"/>
                </a:solidFill>
              </a:defRPr>
            </a:lvl6pPr>
            <a:lvl7pPr lvl="6" rtl="0" algn="l">
              <a:spcBef>
                <a:spcPts val="0"/>
              </a:spcBef>
              <a:spcAft>
                <a:spcPts val="0"/>
              </a:spcAft>
              <a:buClr>
                <a:schemeClr val="lt1"/>
              </a:buClr>
              <a:buSzPts val="2800"/>
              <a:buNone/>
              <a:defRPr>
                <a:solidFill>
                  <a:schemeClr val="lt1"/>
                </a:solidFill>
              </a:defRPr>
            </a:lvl7pPr>
            <a:lvl8pPr lvl="7" rtl="0" algn="l">
              <a:spcBef>
                <a:spcPts val="0"/>
              </a:spcBef>
              <a:spcAft>
                <a:spcPts val="0"/>
              </a:spcAft>
              <a:buClr>
                <a:schemeClr val="lt1"/>
              </a:buClr>
              <a:buSzPts val="2800"/>
              <a:buNone/>
              <a:defRPr>
                <a:solidFill>
                  <a:schemeClr val="lt1"/>
                </a:solidFill>
              </a:defRPr>
            </a:lvl8pPr>
            <a:lvl9pPr lvl="8" rtl="0" algn="l">
              <a:spcBef>
                <a:spcPts val="0"/>
              </a:spcBef>
              <a:spcAft>
                <a:spcPts val="0"/>
              </a:spcAft>
              <a:buClr>
                <a:schemeClr val="lt1"/>
              </a:buClr>
              <a:buSzPts val="2800"/>
              <a:buNone/>
              <a:defRPr>
                <a:solidFill>
                  <a:schemeClr val="lt1"/>
                </a:solidFill>
              </a:defRPr>
            </a:lvl9pPr>
          </a:lstStyle>
          <a:p/>
        </p:txBody>
      </p:sp>
      <p:sp>
        <p:nvSpPr>
          <p:cNvPr id="69" name="Google Shape;69;p17"/>
          <p:cNvSpPr txBox="1"/>
          <p:nvPr>
            <p:ph idx="1" type="subTitle"/>
          </p:nvPr>
        </p:nvSpPr>
        <p:spPr>
          <a:xfrm>
            <a:off x="1647613" y="2857525"/>
            <a:ext cx="23307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2pPr>
            <a:lvl3pPr lvl="2"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3pPr>
            <a:lvl4pPr lvl="3"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4pPr>
            <a:lvl5pPr lvl="4"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5pPr>
            <a:lvl6pPr lvl="5"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6pPr>
            <a:lvl7pPr lvl="6"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7pPr>
            <a:lvl8pPr lvl="7"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8pPr>
            <a:lvl9pPr lvl="8"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9pPr>
          </a:lstStyle>
          <a:p/>
        </p:txBody>
      </p:sp>
      <p:sp>
        <p:nvSpPr>
          <p:cNvPr id="70" name="Google Shape;70;p17"/>
          <p:cNvSpPr txBox="1"/>
          <p:nvPr>
            <p:ph idx="2" type="subTitle"/>
          </p:nvPr>
        </p:nvSpPr>
        <p:spPr>
          <a:xfrm>
            <a:off x="1647613" y="3251700"/>
            <a:ext cx="2330700" cy="8184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71" name="Google Shape;71;p17"/>
          <p:cNvSpPr txBox="1"/>
          <p:nvPr>
            <p:ph idx="3" type="subTitle"/>
          </p:nvPr>
        </p:nvSpPr>
        <p:spPr>
          <a:xfrm>
            <a:off x="5180463" y="2857525"/>
            <a:ext cx="23307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2pPr>
            <a:lvl3pPr lvl="2"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3pPr>
            <a:lvl4pPr lvl="3"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4pPr>
            <a:lvl5pPr lvl="4"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5pPr>
            <a:lvl6pPr lvl="5"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6pPr>
            <a:lvl7pPr lvl="6"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7pPr>
            <a:lvl8pPr lvl="7"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8pPr>
            <a:lvl9pPr lvl="8"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9pPr>
          </a:lstStyle>
          <a:p/>
        </p:txBody>
      </p:sp>
      <p:sp>
        <p:nvSpPr>
          <p:cNvPr id="72" name="Google Shape;72;p17"/>
          <p:cNvSpPr txBox="1"/>
          <p:nvPr>
            <p:ph idx="4" type="subTitle"/>
          </p:nvPr>
        </p:nvSpPr>
        <p:spPr>
          <a:xfrm>
            <a:off x="5180463" y="3251700"/>
            <a:ext cx="2330700" cy="8184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cxnSp>
        <p:nvCxnSpPr>
          <p:cNvPr id="73" name="Google Shape;73;p17"/>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
        <p:nvSpPr>
          <p:cNvPr id="74" name="Google Shape;74;p17"/>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77" name="Google Shape;77;p18"/>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78" name="Google Shape;78;p18"/>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19"/>
          <p:cNvSpPr txBox="1"/>
          <p:nvPr>
            <p:ph type="title"/>
          </p:nvPr>
        </p:nvSpPr>
        <p:spPr>
          <a:xfrm>
            <a:off x="643800" y="1324100"/>
            <a:ext cx="4057500" cy="117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81" name="Google Shape;81;p19"/>
          <p:cNvSpPr txBox="1"/>
          <p:nvPr>
            <p:ph idx="1" type="subTitle"/>
          </p:nvPr>
        </p:nvSpPr>
        <p:spPr>
          <a:xfrm>
            <a:off x="643800" y="2622025"/>
            <a:ext cx="3590700" cy="91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None/>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sp>
        <p:nvSpPr>
          <p:cNvPr id="82" name="Google Shape;82;p19"/>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83" name="Google Shape;83;p19"/>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20"/>
          <p:cNvSpPr txBox="1"/>
          <p:nvPr>
            <p:ph type="title"/>
          </p:nvPr>
        </p:nvSpPr>
        <p:spPr>
          <a:xfrm>
            <a:off x="713225" y="1038600"/>
            <a:ext cx="4486200" cy="3066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6" name="Google Shape;86;p20"/>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87" name="Google Shape;87;p20"/>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1"/>
          <p:cNvSpPr txBox="1"/>
          <p:nvPr>
            <p:ph idx="1" type="body"/>
          </p:nvPr>
        </p:nvSpPr>
        <p:spPr>
          <a:xfrm>
            <a:off x="948600" y="1423500"/>
            <a:ext cx="3426300" cy="29964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AutoNum type="arabicPeriod"/>
              <a:defRPr/>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90" name="Google Shape;90;p2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91" name="Google Shape;91;p21"/>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92" name="Google Shape;92;p21"/>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4327236" y="711219"/>
            <a:ext cx="4216500" cy="994500"/>
          </a:xfrm>
          <a:prstGeom prst="rect">
            <a:avLst/>
          </a:prstGeom>
        </p:spPr>
        <p:txBody>
          <a:bodyPr anchorCtr="0" anchor="ctr" bIns="91425" lIns="91425" spcFirstLastPara="1" rIns="91425" wrap="square" tIns="91425">
            <a:noAutofit/>
          </a:bodyPr>
          <a:lstStyle>
            <a:lvl1pPr indent="-228600" lvl="0" marL="457200" rtl="0" algn="r">
              <a:lnSpc>
                <a:spcPct val="100000"/>
              </a:lnSpc>
              <a:spcBef>
                <a:spcPts val="0"/>
              </a:spcBef>
              <a:spcAft>
                <a:spcPts val="0"/>
              </a:spcAft>
              <a:buSzPts val="1800"/>
              <a:buFont typeface="Exo"/>
              <a:buNone/>
              <a:defRPr b="1" sz="3100">
                <a:solidFill>
                  <a:schemeClr val="dk1"/>
                </a:solidFill>
                <a:latin typeface="Exo"/>
                <a:ea typeface="Exo"/>
                <a:cs typeface="Exo"/>
                <a:sym typeface="Exo"/>
              </a:defRPr>
            </a:lvl1pPr>
          </a:lstStyle>
          <a:p/>
        </p:txBody>
      </p:sp>
      <p:sp>
        <p:nvSpPr>
          <p:cNvPr id="95" name="Google Shape;95;p22"/>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96" name="Google Shape;96;p22"/>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7" name="Shape 97"/>
        <p:cNvGrpSpPr/>
        <p:nvPr/>
      </p:nvGrpSpPr>
      <p:grpSpPr>
        <a:xfrm>
          <a:off x="0" y="0"/>
          <a:ext cx="0" cy="0"/>
          <a:chOff x="0" y="0"/>
          <a:chExt cx="0" cy="0"/>
        </a:xfrm>
      </p:grpSpPr>
      <p:sp>
        <p:nvSpPr>
          <p:cNvPr id="98" name="Google Shape;98;p23"/>
          <p:cNvSpPr txBox="1"/>
          <p:nvPr>
            <p:ph hasCustomPrompt="1" type="title"/>
          </p:nvPr>
        </p:nvSpPr>
        <p:spPr>
          <a:xfrm>
            <a:off x="720000" y="1358250"/>
            <a:ext cx="7704000" cy="1717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8000"/>
              <a:buNone/>
              <a:defRPr sz="8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9" name="Google Shape;99;p23"/>
          <p:cNvSpPr txBox="1"/>
          <p:nvPr>
            <p:ph idx="1" type="subTitle"/>
          </p:nvPr>
        </p:nvSpPr>
        <p:spPr>
          <a:xfrm>
            <a:off x="1364700" y="3020025"/>
            <a:ext cx="6414600" cy="34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0" name="Google Shape;100;p23"/>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01" name="Google Shape;101;p23"/>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2" name="Shape 10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3" name="Shape 103"/>
        <p:cNvGrpSpPr/>
        <p:nvPr/>
      </p:nvGrpSpPr>
      <p:grpSpPr>
        <a:xfrm>
          <a:off x="0" y="0"/>
          <a:ext cx="0" cy="0"/>
          <a:chOff x="0" y="0"/>
          <a:chExt cx="0" cy="0"/>
        </a:xfrm>
      </p:grpSpPr>
      <p:sp>
        <p:nvSpPr>
          <p:cNvPr id="104" name="Google Shape;104;p25"/>
          <p:cNvSpPr txBox="1"/>
          <p:nvPr>
            <p:ph hasCustomPrompt="1" type="title"/>
          </p:nvPr>
        </p:nvSpPr>
        <p:spPr>
          <a:xfrm>
            <a:off x="3997325" y="1197250"/>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05" name="Google Shape;105;p25"/>
          <p:cNvSpPr txBox="1"/>
          <p:nvPr>
            <p:ph idx="1" type="subTitle"/>
          </p:nvPr>
        </p:nvSpPr>
        <p:spPr>
          <a:xfrm>
            <a:off x="2849825" y="1867900"/>
            <a:ext cx="29235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06" name="Google Shape;106;p25"/>
          <p:cNvSpPr txBox="1"/>
          <p:nvPr>
            <p:ph idx="2" type="subTitle"/>
          </p:nvPr>
        </p:nvSpPr>
        <p:spPr>
          <a:xfrm>
            <a:off x="3028025" y="2124100"/>
            <a:ext cx="25671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07" name="Google Shape;107;p25"/>
          <p:cNvSpPr txBox="1"/>
          <p:nvPr>
            <p:ph hasCustomPrompt="1" idx="3" type="title"/>
          </p:nvPr>
        </p:nvSpPr>
        <p:spPr>
          <a:xfrm>
            <a:off x="7092875" y="1197250"/>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08" name="Google Shape;108;p25"/>
          <p:cNvSpPr txBox="1"/>
          <p:nvPr>
            <p:ph idx="4" type="subTitle"/>
          </p:nvPr>
        </p:nvSpPr>
        <p:spPr>
          <a:xfrm>
            <a:off x="6016025" y="1867900"/>
            <a:ext cx="27822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09" name="Google Shape;109;p25"/>
          <p:cNvSpPr txBox="1"/>
          <p:nvPr>
            <p:ph idx="5" type="subTitle"/>
          </p:nvPr>
        </p:nvSpPr>
        <p:spPr>
          <a:xfrm>
            <a:off x="6123575" y="2124100"/>
            <a:ext cx="25671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10" name="Google Shape;110;p25"/>
          <p:cNvSpPr txBox="1"/>
          <p:nvPr>
            <p:ph hasCustomPrompt="1" idx="6" type="title"/>
          </p:nvPr>
        </p:nvSpPr>
        <p:spPr>
          <a:xfrm>
            <a:off x="3997325" y="2956225"/>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11" name="Google Shape;111;p25"/>
          <p:cNvSpPr txBox="1"/>
          <p:nvPr>
            <p:ph idx="7" type="subTitle"/>
          </p:nvPr>
        </p:nvSpPr>
        <p:spPr>
          <a:xfrm>
            <a:off x="2920475" y="3626875"/>
            <a:ext cx="27822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12" name="Google Shape;112;p25"/>
          <p:cNvSpPr txBox="1"/>
          <p:nvPr>
            <p:ph idx="8" type="subTitle"/>
          </p:nvPr>
        </p:nvSpPr>
        <p:spPr>
          <a:xfrm>
            <a:off x="3028025" y="3883075"/>
            <a:ext cx="2567100" cy="72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13" name="Google Shape;113;p25"/>
          <p:cNvSpPr txBox="1"/>
          <p:nvPr>
            <p:ph hasCustomPrompt="1" idx="9" type="title"/>
          </p:nvPr>
        </p:nvSpPr>
        <p:spPr>
          <a:xfrm>
            <a:off x="7092875" y="2956225"/>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marR="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14" name="Google Shape;114;p25"/>
          <p:cNvSpPr txBox="1"/>
          <p:nvPr>
            <p:ph idx="13" type="subTitle"/>
          </p:nvPr>
        </p:nvSpPr>
        <p:spPr>
          <a:xfrm>
            <a:off x="6016025" y="3626875"/>
            <a:ext cx="27822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15" name="Google Shape;115;p25"/>
          <p:cNvSpPr txBox="1"/>
          <p:nvPr>
            <p:ph idx="14" type="subTitle"/>
          </p:nvPr>
        </p:nvSpPr>
        <p:spPr>
          <a:xfrm>
            <a:off x="6123575" y="3883075"/>
            <a:ext cx="25671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16" name="Google Shape;116;p25"/>
          <p:cNvSpPr txBox="1"/>
          <p:nvPr>
            <p:ph idx="15"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17" name="Google Shape;117;p25"/>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18" name="Google Shape;118;p25"/>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bg>
      <p:bgPr>
        <a:solidFill>
          <a:schemeClr val="dk1"/>
        </a:solidFill>
      </p:bgPr>
    </p:bg>
    <p:spTree>
      <p:nvGrpSpPr>
        <p:cNvPr id="119" name="Shape 119"/>
        <p:cNvGrpSpPr/>
        <p:nvPr/>
      </p:nvGrpSpPr>
      <p:grpSpPr>
        <a:xfrm>
          <a:off x="0" y="0"/>
          <a:ext cx="0" cy="0"/>
          <a:chOff x="0" y="0"/>
          <a:chExt cx="0" cy="0"/>
        </a:xfrm>
      </p:grpSpPr>
      <p:sp>
        <p:nvSpPr>
          <p:cNvPr id="120" name="Google Shape;120;p26"/>
          <p:cNvSpPr txBox="1"/>
          <p:nvPr>
            <p:ph idx="1" type="subTitle"/>
          </p:nvPr>
        </p:nvSpPr>
        <p:spPr>
          <a:xfrm>
            <a:off x="1268250" y="3014025"/>
            <a:ext cx="6607500" cy="85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Lora"/>
              <a:buNone/>
              <a:defRPr sz="21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26"/>
          <p:cNvSpPr txBox="1"/>
          <p:nvPr>
            <p:ph type="ctrTitle"/>
          </p:nvPr>
        </p:nvSpPr>
        <p:spPr>
          <a:xfrm>
            <a:off x="3191250" y="3997276"/>
            <a:ext cx="2761200" cy="4827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1800"/>
              <a:buFont typeface="Roboto"/>
              <a:buNone/>
              <a:defRPr sz="1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 name="Google Shape;122;p26"/>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23" name="Google Shape;123;p26"/>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
    <p:spTree>
      <p:nvGrpSpPr>
        <p:cNvPr id="124" name="Shape 124"/>
        <p:cNvGrpSpPr/>
        <p:nvPr/>
      </p:nvGrpSpPr>
      <p:grpSpPr>
        <a:xfrm>
          <a:off x="0" y="0"/>
          <a:ext cx="0" cy="0"/>
          <a:chOff x="0" y="0"/>
          <a:chExt cx="0" cy="0"/>
        </a:xfrm>
      </p:grpSpPr>
      <p:sp>
        <p:nvSpPr>
          <p:cNvPr id="125" name="Google Shape;125;p27"/>
          <p:cNvSpPr txBox="1"/>
          <p:nvPr>
            <p:ph idx="1" type="subTitle"/>
          </p:nvPr>
        </p:nvSpPr>
        <p:spPr>
          <a:xfrm>
            <a:off x="713225" y="2952500"/>
            <a:ext cx="22617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atin typeface="Exo"/>
                <a:ea typeface="Exo"/>
                <a:cs typeface="Exo"/>
                <a:sym typeface="Exo"/>
              </a:defRPr>
            </a:lvl1pPr>
            <a:lvl2pPr lvl="1" rtl="0" algn="ctr">
              <a:spcBef>
                <a:spcPts val="0"/>
              </a:spcBef>
              <a:spcAft>
                <a:spcPts val="0"/>
              </a:spcAft>
              <a:buNone/>
              <a:defRPr b="1" sz="2000">
                <a:latin typeface="Exo"/>
                <a:ea typeface="Exo"/>
                <a:cs typeface="Exo"/>
                <a:sym typeface="Exo"/>
              </a:defRPr>
            </a:lvl2pPr>
            <a:lvl3pPr lvl="2" rtl="0" algn="ctr">
              <a:spcBef>
                <a:spcPts val="0"/>
              </a:spcBef>
              <a:spcAft>
                <a:spcPts val="0"/>
              </a:spcAft>
              <a:buNone/>
              <a:defRPr b="1" sz="2000">
                <a:latin typeface="Exo"/>
                <a:ea typeface="Exo"/>
                <a:cs typeface="Exo"/>
                <a:sym typeface="Exo"/>
              </a:defRPr>
            </a:lvl3pPr>
            <a:lvl4pPr lvl="3" rtl="0" algn="ctr">
              <a:spcBef>
                <a:spcPts val="0"/>
              </a:spcBef>
              <a:spcAft>
                <a:spcPts val="0"/>
              </a:spcAft>
              <a:buNone/>
              <a:defRPr b="1" sz="2000">
                <a:latin typeface="Exo"/>
                <a:ea typeface="Exo"/>
                <a:cs typeface="Exo"/>
                <a:sym typeface="Exo"/>
              </a:defRPr>
            </a:lvl4pPr>
            <a:lvl5pPr lvl="4" rtl="0" algn="ctr">
              <a:spcBef>
                <a:spcPts val="0"/>
              </a:spcBef>
              <a:spcAft>
                <a:spcPts val="0"/>
              </a:spcAft>
              <a:buNone/>
              <a:defRPr b="1" sz="2000">
                <a:latin typeface="Exo"/>
                <a:ea typeface="Exo"/>
                <a:cs typeface="Exo"/>
                <a:sym typeface="Exo"/>
              </a:defRPr>
            </a:lvl5pPr>
            <a:lvl6pPr lvl="5" rtl="0" algn="ctr">
              <a:spcBef>
                <a:spcPts val="0"/>
              </a:spcBef>
              <a:spcAft>
                <a:spcPts val="0"/>
              </a:spcAft>
              <a:buNone/>
              <a:defRPr b="1" sz="2000">
                <a:latin typeface="Exo"/>
                <a:ea typeface="Exo"/>
                <a:cs typeface="Exo"/>
                <a:sym typeface="Exo"/>
              </a:defRPr>
            </a:lvl6pPr>
            <a:lvl7pPr lvl="6" rtl="0" algn="ctr">
              <a:spcBef>
                <a:spcPts val="0"/>
              </a:spcBef>
              <a:spcAft>
                <a:spcPts val="0"/>
              </a:spcAft>
              <a:buNone/>
              <a:defRPr b="1" sz="2000">
                <a:latin typeface="Exo"/>
                <a:ea typeface="Exo"/>
                <a:cs typeface="Exo"/>
                <a:sym typeface="Exo"/>
              </a:defRPr>
            </a:lvl7pPr>
            <a:lvl8pPr lvl="7" rtl="0" algn="ctr">
              <a:spcBef>
                <a:spcPts val="0"/>
              </a:spcBef>
              <a:spcAft>
                <a:spcPts val="0"/>
              </a:spcAft>
              <a:buNone/>
              <a:defRPr b="1" sz="2000">
                <a:latin typeface="Exo"/>
                <a:ea typeface="Exo"/>
                <a:cs typeface="Exo"/>
                <a:sym typeface="Exo"/>
              </a:defRPr>
            </a:lvl8pPr>
            <a:lvl9pPr lvl="8" rtl="0" algn="ctr">
              <a:spcBef>
                <a:spcPts val="0"/>
              </a:spcBef>
              <a:spcAft>
                <a:spcPts val="0"/>
              </a:spcAft>
              <a:buNone/>
              <a:defRPr b="1" sz="2000">
                <a:latin typeface="Exo"/>
                <a:ea typeface="Exo"/>
                <a:cs typeface="Exo"/>
                <a:sym typeface="Exo"/>
              </a:defRPr>
            </a:lvl9pPr>
          </a:lstStyle>
          <a:p/>
        </p:txBody>
      </p:sp>
      <p:sp>
        <p:nvSpPr>
          <p:cNvPr id="126" name="Google Shape;126;p27"/>
          <p:cNvSpPr txBox="1"/>
          <p:nvPr>
            <p:ph idx="2" type="subTitle"/>
          </p:nvPr>
        </p:nvSpPr>
        <p:spPr>
          <a:xfrm>
            <a:off x="713225" y="320870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27" name="Google Shape;127;p27"/>
          <p:cNvSpPr txBox="1"/>
          <p:nvPr>
            <p:ph idx="3" type="subTitle"/>
          </p:nvPr>
        </p:nvSpPr>
        <p:spPr>
          <a:xfrm>
            <a:off x="3441150" y="2952500"/>
            <a:ext cx="22617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atin typeface="Exo"/>
                <a:ea typeface="Exo"/>
                <a:cs typeface="Exo"/>
                <a:sym typeface="Exo"/>
              </a:defRPr>
            </a:lvl1pPr>
            <a:lvl2pPr lvl="1" rtl="0" algn="ctr">
              <a:spcBef>
                <a:spcPts val="0"/>
              </a:spcBef>
              <a:spcAft>
                <a:spcPts val="0"/>
              </a:spcAft>
              <a:buNone/>
              <a:defRPr b="1" sz="2000">
                <a:latin typeface="Exo"/>
                <a:ea typeface="Exo"/>
                <a:cs typeface="Exo"/>
                <a:sym typeface="Exo"/>
              </a:defRPr>
            </a:lvl2pPr>
            <a:lvl3pPr lvl="2" rtl="0" algn="ctr">
              <a:spcBef>
                <a:spcPts val="0"/>
              </a:spcBef>
              <a:spcAft>
                <a:spcPts val="0"/>
              </a:spcAft>
              <a:buNone/>
              <a:defRPr b="1" sz="2000">
                <a:latin typeface="Exo"/>
                <a:ea typeface="Exo"/>
                <a:cs typeface="Exo"/>
                <a:sym typeface="Exo"/>
              </a:defRPr>
            </a:lvl3pPr>
            <a:lvl4pPr lvl="3" rtl="0" algn="ctr">
              <a:spcBef>
                <a:spcPts val="0"/>
              </a:spcBef>
              <a:spcAft>
                <a:spcPts val="0"/>
              </a:spcAft>
              <a:buNone/>
              <a:defRPr b="1" sz="2000">
                <a:latin typeface="Exo"/>
                <a:ea typeface="Exo"/>
                <a:cs typeface="Exo"/>
                <a:sym typeface="Exo"/>
              </a:defRPr>
            </a:lvl4pPr>
            <a:lvl5pPr lvl="4" rtl="0" algn="ctr">
              <a:spcBef>
                <a:spcPts val="0"/>
              </a:spcBef>
              <a:spcAft>
                <a:spcPts val="0"/>
              </a:spcAft>
              <a:buNone/>
              <a:defRPr b="1" sz="2000">
                <a:latin typeface="Exo"/>
                <a:ea typeface="Exo"/>
                <a:cs typeface="Exo"/>
                <a:sym typeface="Exo"/>
              </a:defRPr>
            </a:lvl5pPr>
            <a:lvl6pPr lvl="5" rtl="0" algn="ctr">
              <a:spcBef>
                <a:spcPts val="0"/>
              </a:spcBef>
              <a:spcAft>
                <a:spcPts val="0"/>
              </a:spcAft>
              <a:buNone/>
              <a:defRPr b="1" sz="2000">
                <a:latin typeface="Exo"/>
                <a:ea typeface="Exo"/>
                <a:cs typeface="Exo"/>
                <a:sym typeface="Exo"/>
              </a:defRPr>
            </a:lvl6pPr>
            <a:lvl7pPr lvl="6" rtl="0" algn="ctr">
              <a:spcBef>
                <a:spcPts val="0"/>
              </a:spcBef>
              <a:spcAft>
                <a:spcPts val="0"/>
              </a:spcAft>
              <a:buNone/>
              <a:defRPr b="1" sz="2000">
                <a:latin typeface="Exo"/>
                <a:ea typeface="Exo"/>
                <a:cs typeface="Exo"/>
                <a:sym typeface="Exo"/>
              </a:defRPr>
            </a:lvl7pPr>
            <a:lvl8pPr lvl="7" rtl="0" algn="ctr">
              <a:spcBef>
                <a:spcPts val="0"/>
              </a:spcBef>
              <a:spcAft>
                <a:spcPts val="0"/>
              </a:spcAft>
              <a:buNone/>
              <a:defRPr b="1" sz="2000">
                <a:latin typeface="Exo"/>
                <a:ea typeface="Exo"/>
                <a:cs typeface="Exo"/>
                <a:sym typeface="Exo"/>
              </a:defRPr>
            </a:lvl8pPr>
            <a:lvl9pPr lvl="8" rtl="0" algn="ctr">
              <a:spcBef>
                <a:spcPts val="0"/>
              </a:spcBef>
              <a:spcAft>
                <a:spcPts val="0"/>
              </a:spcAft>
              <a:buNone/>
              <a:defRPr b="1" sz="2000">
                <a:latin typeface="Exo"/>
                <a:ea typeface="Exo"/>
                <a:cs typeface="Exo"/>
                <a:sym typeface="Exo"/>
              </a:defRPr>
            </a:lvl9pPr>
          </a:lstStyle>
          <a:p/>
        </p:txBody>
      </p:sp>
      <p:sp>
        <p:nvSpPr>
          <p:cNvPr id="128" name="Google Shape;128;p27"/>
          <p:cNvSpPr txBox="1"/>
          <p:nvPr>
            <p:ph idx="4" type="subTitle"/>
          </p:nvPr>
        </p:nvSpPr>
        <p:spPr>
          <a:xfrm>
            <a:off x="3441150" y="320870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29" name="Google Shape;129;p27"/>
          <p:cNvSpPr txBox="1"/>
          <p:nvPr>
            <p:ph idx="5" type="subTitle"/>
          </p:nvPr>
        </p:nvSpPr>
        <p:spPr>
          <a:xfrm>
            <a:off x="6169050" y="2952500"/>
            <a:ext cx="22617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atin typeface="Exo"/>
                <a:ea typeface="Exo"/>
                <a:cs typeface="Exo"/>
                <a:sym typeface="Exo"/>
              </a:defRPr>
            </a:lvl1pPr>
            <a:lvl2pPr lvl="1" rtl="0" algn="ctr">
              <a:spcBef>
                <a:spcPts val="0"/>
              </a:spcBef>
              <a:spcAft>
                <a:spcPts val="0"/>
              </a:spcAft>
              <a:buNone/>
              <a:defRPr b="1" sz="2000">
                <a:latin typeface="Exo"/>
                <a:ea typeface="Exo"/>
                <a:cs typeface="Exo"/>
                <a:sym typeface="Exo"/>
              </a:defRPr>
            </a:lvl2pPr>
            <a:lvl3pPr lvl="2" rtl="0" algn="ctr">
              <a:spcBef>
                <a:spcPts val="0"/>
              </a:spcBef>
              <a:spcAft>
                <a:spcPts val="0"/>
              </a:spcAft>
              <a:buNone/>
              <a:defRPr b="1" sz="2000">
                <a:latin typeface="Exo"/>
                <a:ea typeface="Exo"/>
                <a:cs typeface="Exo"/>
                <a:sym typeface="Exo"/>
              </a:defRPr>
            </a:lvl3pPr>
            <a:lvl4pPr lvl="3" rtl="0" algn="ctr">
              <a:spcBef>
                <a:spcPts val="0"/>
              </a:spcBef>
              <a:spcAft>
                <a:spcPts val="0"/>
              </a:spcAft>
              <a:buNone/>
              <a:defRPr b="1" sz="2000">
                <a:latin typeface="Exo"/>
                <a:ea typeface="Exo"/>
                <a:cs typeface="Exo"/>
                <a:sym typeface="Exo"/>
              </a:defRPr>
            </a:lvl4pPr>
            <a:lvl5pPr lvl="4" rtl="0" algn="ctr">
              <a:spcBef>
                <a:spcPts val="0"/>
              </a:spcBef>
              <a:spcAft>
                <a:spcPts val="0"/>
              </a:spcAft>
              <a:buNone/>
              <a:defRPr b="1" sz="2000">
                <a:latin typeface="Exo"/>
                <a:ea typeface="Exo"/>
                <a:cs typeface="Exo"/>
                <a:sym typeface="Exo"/>
              </a:defRPr>
            </a:lvl5pPr>
            <a:lvl6pPr lvl="5" rtl="0" algn="ctr">
              <a:spcBef>
                <a:spcPts val="0"/>
              </a:spcBef>
              <a:spcAft>
                <a:spcPts val="0"/>
              </a:spcAft>
              <a:buNone/>
              <a:defRPr b="1" sz="2000">
                <a:latin typeface="Exo"/>
                <a:ea typeface="Exo"/>
                <a:cs typeface="Exo"/>
                <a:sym typeface="Exo"/>
              </a:defRPr>
            </a:lvl6pPr>
            <a:lvl7pPr lvl="6" rtl="0" algn="ctr">
              <a:spcBef>
                <a:spcPts val="0"/>
              </a:spcBef>
              <a:spcAft>
                <a:spcPts val="0"/>
              </a:spcAft>
              <a:buNone/>
              <a:defRPr b="1" sz="2000">
                <a:latin typeface="Exo"/>
                <a:ea typeface="Exo"/>
                <a:cs typeface="Exo"/>
                <a:sym typeface="Exo"/>
              </a:defRPr>
            </a:lvl7pPr>
            <a:lvl8pPr lvl="7" rtl="0" algn="ctr">
              <a:spcBef>
                <a:spcPts val="0"/>
              </a:spcBef>
              <a:spcAft>
                <a:spcPts val="0"/>
              </a:spcAft>
              <a:buNone/>
              <a:defRPr b="1" sz="2000">
                <a:latin typeface="Exo"/>
                <a:ea typeface="Exo"/>
                <a:cs typeface="Exo"/>
                <a:sym typeface="Exo"/>
              </a:defRPr>
            </a:lvl8pPr>
            <a:lvl9pPr lvl="8" rtl="0" algn="ctr">
              <a:spcBef>
                <a:spcPts val="0"/>
              </a:spcBef>
              <a:spcAft>
                <a:spcPts val="0"/>
              </a:spcAft>
              <a:buNone/>
              <a:defRPr b="1" sz="2000">
                <a:latin typeface="Exo"/>
                <a:ea typeface="Exo"/>
                <a:cs typeface="Exo"/>
                <a:sym typeface="Exo"/>
              </a:defRPr>
            </a:lvl9pPr>
          </a:lstStyle>
          <a:p/>
        </p:txBody>
      </p:sp>
      <p:sp>
        <p:nvSpPr>
          <p:cNvPr id="130" name="Google Shape;130;p27"/>
          <p:cNvSpPr txBox="1"/>
          <p:nvPr>
            <p:ph idx="6" type="subTitle"/>
          </p:nvPr>
        </p:nvSpPr>
        <p:spPr>
          <a:xfrm>
            <a:off x="6169050" y="320870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31" name="Google Shape;131;p27"/>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32" name="Google Shape;132;p27"/>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33" name="Google Shape;133;p27"/>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
    <p:spTree>
      <p:nvGrpSpPr>
        <p:cNvPr id="134" name="Shape 134"/>
        <p:cNvGrpSpPr/>
        <p:nvPr/>
      </p:nvGrpSpPr>
      <p:grpSpPr>
        <a:xfrm>
          <a:off x="0" y="0"/>
          <a:ext cx="0" cy="0"/>
          <a:chOff x="0" y="0"/>
          <a:chExt cx="0" cy="0"/>
        </a:xfrm>
      </p:grpSpPr>
      <p:sp>
        <p:nvSpPr>
          <p:cNvPr id="135" name="Google Shape;135;p28"/>
          <p:cNvSpPr txBox="1"/>
          <p:nvPr>
            <p:ph idx="1" type="subTitle"/>
          </p:nvPr>
        </p:nvSpPr>
        <p:spPr>
          <a:xfrm>
            <a:off x="1081284" y="3238525"/>
            <a:ext cx="16638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nSpc>
                <a:spcPct val="100000"/>
              </a:lnSpc>
              <a:spcBef>
                <a:spcPts val="0"/>
              </a:spcBef>
              <a:spcAft>
                <a:spcPts val="0"/>
              </a:spcAft>
              <a:buSzPts val="1800"/>
              <a:buFont typeface="Exo"/>
              <a:buNone/>
              <a:defRPr b="1" sz="1800">
                <a:latin typeface="Exo"/>
                <a:ea typeface="Exo"/>
                <a:cs typeface="Exo"/>
                <a:sym typeface="Exo"/>
              </a:defRPr>
            </a:lvl2pPr>
            <a:lvl3pPr lvl="2" rtl="0">
              <a:lnSpc>
                <a:spcPct val="100000"/>
              </a:lnSpc>
              <a:spcBef>
                <a:spcPts val="0"/>
              </a:spcBef>
              <a:spcAft>
                <a:spcPts val="0"/>
              </a:spcAft>
              <a:buSzPts val="1800"/>
              <a:buFont typeface="Exo"/>
              <a:buNone/>
              <a:defRPr b="1" sz="1800">
                <a:latin typeface="Exo"/>
                <a:ea typeface="Exo"/>
                <a:cs typeface="Exo"/>
                <a:sym typeface="Exo"/>
              </a:defRPr>
            </a:lvl3pPr>
            <a:lvl4pPr lvl="3" rtl="0">
              <a:lnSpc>
                <a:spcPct val="100000"/>
              </a:lnSpc>
              <a:spcBef>
                <a:spcPts val="0"/>
              </a:spcBef>
              <a:spcAft>
                <a:spcPts val="0"/>
              </a:spcAft>
              <a:buSzPts val="1800"/>
              <a:buFont typeface="Exo"/>
              <a:buNone/>
              <a:defRPr b="1" sz="1800">
                <a:latin typeface="Exo"/>
                <a:ea typeface="Exo"/>
                <a:cs typeface="Exo"/>
                <a:sym typeface="Exo"/>
              </a:defRPr>
            </a:lvl4pPr>
            <a:lvl5pPr lvl="4" rtl="0">
              <a:lnSpc>
                <a:spcPct val="100000"/>
              </a:lnSpc>
              <a:spcBef>
                <a:spcPts val="0"/>
              </a:spcBef>
              <a:spcAft>
                <a:spcPts val="0"/>
              </a:spcAft>
              <a:buSzPts val="1800"/>
              <a:buFont typeface="Exo"/>
              <a:buNone/>
              <a:defRPr b="1" sz="1800">
                <a:latin typeface="Exo"/>
                <a:ea typeface="Exo"/>
                <a:cs typeface="Exo"/>
                <a:sym typeface="Exo"/>
              </a:defRPr>
            </a:lvl5pPr>
            <a:lvl6pPr lvl="5" rtl="0">
              <a:lnSpc>
                <a:spcPct val="100000"/>
              </a:lnSpc>
              <a:spcBef>
                <a:spcPts val="0"/>
              </a:spcBef>
              <a:spcAft>
                <a:spcPts val="0"/>
              </a:spcAft>
              <a:buSzPts val="1800"/>
              <a:buFont typeface="Exo"/>
              <a:buNone/>
              <a:defRPr b="1" sz="1800">
                <a:latin typeface="Exo"/>
                <a:ea typeface="Exo"/>
                <a:cs typeface="Exo"/>
                <a:sym typeface="Exo"/>
              </a:defRPr>
            </a:lvl6pPr>
            <a:lvl7pPr lvl="6" rtl="0">
              <a:lnSpc>
                <a:spcPct val="100000"/>
              </a:lnSpc>
              <a:spcBef>
                <a:spcPts val="0"/>
              </a:spcBef>
              <a:spcAft>
                <a:spcPts val="0"/>
              </a:spcAft>
              <a:buSzPts val="1800"/>
              <a:buFont typeface="Exo"/>
              <a:buNone/>
              <a:defRPr b="1" sz="1800">
                <a:latin typeface="Exo"/>
                <a:ea typeface="Exo"/>
                <a:cs typeface="Exo"/>
                <a:sym typeface="Exo"/>
              </a:defRPr>
            </a:lvl7pPr>
            <a:lvl8pPr lvl="7" rtl="0">
              <a:lnSpc>
                <a:spcPct val="100000"/>
              </a:lnSpc>
              <a:spcBef>
                <a:spcPts val="0"/>
              </a:spcBef>
              <a:spcAft>
                <a:spcPts val="0"/>
              </a:spcAft>
              <a:buSzPts val="1800"/>
              <a:buFont typeface="Exo"/>
              <a:buNone/>
              <a:defRPr b="1" sz="1800">
                <a:latin typeface="Exo"/>
                <a:ea typeface="Exo"/>
                <a:cs typeface="Exo"/>
                <a:sym typeface="Exo"/>
              </a:defRPr>
            </a:lvl8pPr>
            <a:lvl9pPr lvl="8" rtl="0">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36" name="Google Shape;136;p28"/>
          <p:cNvSpPr txBox="1"/>
          <p:nvPr>
            <p:ph idx="2" type="subTitle"/>
          </p:nvPr>
        </p:nvSpPr>
        <p:spPr>
          <a:xfrm>
            <a:off x="998784" y="3556500"/>
            <a:ext cx="1828800" cy="8961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7" name="Google Shape;137;p28"/>
          <p:cNvSpPr txBox="1"/>
          <p:nvPr>
            <p:ph idx="3" type="subTitle"/>
          </p:nvPr>
        </p:nvSpPr>
        <p:spPr>
          <a:xfrm>
            <a:off x="3740100" y="3238525"/>
            <a:ext cx="16638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nSpc>
                <a:spcPct val="100000"/>
              </a:lnSpc>
              <a:spcBef>
                <a:spcPts val="0"/>
              </a:spcBef>
              <a:spcAft>
                <a:spcPts val="0"/>
              </a:spcAft>
              <a:buSzPts val="1800"/>
              <a:buFont typeface="Exo"/>
              <a:buNone/>
              <a:defRPr b="1" sz="1800">
                <a:latin typeface="Exo"/>
                <a:ea typeface="Exo"/>
                <a:cs typeface="Exo"/>
                <a:sym typeface="Exo"/>
              </a:defRPr>
            </a:lvl2pPr>
            <a:lvl3pPr lvl="2" rtl="0">
              <a:lnSpc>
                <a:spcPct val="100000"/>
              </a:lnSpc>
              <a:spcBef>
                <a:spcPts val="0"/>
              </a:spcBef>
              <a:spcAft>
                <a:spcPts val="0"/>
              </a:spcAft>
              <a:buSzPts val="1800"/>
              <a:buFont typeface="Exo"/>
              <a:buNone/>
              <a:defRPr b="1" sz="1800">
                <a:latin typeface="Exo"/>
                <a:ea typeface="Exo"/>
                <a:cs typeface="Exo"/>
                <a:sym typeface="Exo"/>
              </a:defRPr>
            </a:lvl3pPr>
            <a:lvl4pPr lvl="3" rtl="0">
              <a:lnSpc>
                <a:spcPct val="100000"/>
              </a:lnSpc>
              <a:spcBef>
                <a:spcPts val="0"/>
              </a:spcBef>
              <a:spcAft>
                <a:spcPts val="0"/>
              </a:spcAft>
              <a:buSzPts val="1800"/>
              <a:buFont typeface="Exo"/>
              <a:buNone/>
              <a:defRPr b="1" sz="1800">
                <a:latin typeface="Exo"/>
                <a:ea typeface="Exo"/>
                <a:cs typeface="Exo"/>
                <a:sym typeface="Exo"/>
              </a:defRPr>
            </a:lvl4pPr>
            <a:lvl5pPr lvl="4" rtl="0">
              <a:lnSpc>
                <a:spcPct val="100000"/>
              </a:lnSpc>
              <a:spcBef>
                <a:spcPts val="0"/>
              </a:spcBef>
              <a:spcAft>
                <a:spcPts val="0"/>
              </a:spcAft>
              <a:buSzPts val="1800"/>
              <a:buFont typeface="Exo"/>
              <a:buNone/>
              <a:defRPr b="1" sz="1800">
                <a:latin typeface="Exo"/>
                <a:ea typeface="Exo"/>
                <a:cs typeface="Exo"/>
                <a:sym typeface="Exo"/>
              </a:defRPr>
            </a:lvl5pPr>
            <a:lvl6pPr lvl="5" rtl="0">
              <a:lnSpc>
                <a:spcPct val="100000"/>
              </a:lnSpc>
              <a:spcBef>
                <a:spcPts val="0"/>
              </a:spcBef>
              <a:spcAft>
                <a:spcPts val="0"/>
              </a:spcAft>
              <a:buSzPts val="1800"/>
              <a:buFont typeface="Exo"/>
              <a:buNone/>
              <a:defRPr b="1" sz="1800">
                <a:latin typeface="Exo"/>
                <a:ea typeface="Exo"/>
                <a:cs typeface="Exo"/>
                <a:sym typeface="Exo"/>
              </a:defRPr>
            </a:lvl6pPr>
            <a:lvl7pPr lvl="6" rtl="0">
              <a:lnSpc>
                <a:spcPct val="100000"/>
              </a:lnSpc>
              <a:spcBef>
                <a:spcPts val="0"/>
              </a:spcBef>
              <a:spcAft>
                <a:spcPts val="0"/>
              </a:spcAft>
              <a:buSzPts val="1800"/>
              <a:buFont typeface="Exo"/>
              <a:buNone/>
              <a:defRPr b="1" sz="1800">
                <a:latin typeface="Exo"/>
                <a:ea typeface="Exo"/>
                <a:cs typeface="Exo"/>
                <a:sym typeface="Exo"/>
              </a:defRPr>
            </a:lvl7pPr>
            <a:lvl8pPr lvl="7" rtl="0">
              <a:lnSpc>
                <a:spcPct val="100000"/>
              </a:lnSpc>
              <a:spcBef>
                <a:spcPts val="0"/>
              </a:spcBef>
              <a:spcAft>
                <a:spcPts val="0"/>
              </a:spcAft>
              <a:buSzPts val="1800"/>
              <a:buFont typeface="Exo"/>
              <a:buNone/>
              <a:defRPr b="1" sz="1800">
                <a:latin typeface="Exo"/>
                <a:ea typeface="Exo"/>
                <a:cs typeface="Exo"/>
                <a:sym typeface="Exo"/>
              </a:defRPr>
            </a:lvl8pPr>
            <a:lvl9pPr lvl="8" rtl="0">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38" name="Google Shape;138;p28"/>
          <p:cNvSpPr txBox="1"/>
          <p:nvPr>
            <p:ph idx="4" type="subTitle"/>
          </p:nvPr>
        </p:nvSpPr>
        <p:spPr>
          <a:xfrm>
            <a:off x="3657600" y="3556500"/>
            <a:ext cx="1828800" cy="904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9" name="Google Shape;139;p28"/>
          <p:cNvSpPr txBox="1"/>
          <p:nvPr>
            <p:ph idx="5" type="subTitle"/>
          </p:nvPr>
        </p:nvSpPr>
        <p:spPr>
          <a:xfrm>
            <a:off x="6404300" y="3238525"/>
            <a:ext cx="16638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nSpc>
                <a:spcPct val="100000"/>
              </a:lnSpc>
              <a:spcBef>
                <a:spcPts val="0"/>
              </a:spcBef>
              <a:spcAft>
                <a:spcPts val="0"/>
              </a:spcAft>
              <a:buSzPts val="1800"/>
              <a:buFont typeface="Exo"/>
              <a:buNone/>
              <a:defRPr b="1" sz="1800">
                <a:latin typeface="Exo"/>
                <a:ea typeface="Exo"/>
                <a:cs typeface="Exo"/>
                <a:sym typeface="Exo"/>
              </a:defRPr>
            </a:lvl2pPr>
            <a:lvl3pPr lvl="2" rtl="0">
              <a:lnSpc>
                <a:spcPct val="100000"/>
              </a:lnSpc>
              <a:spcBef>
                <a:spcPts val="0"/>
              </a:spcBef>
              <a:spcAft>
                <a:spcPts val="0"/>
              </a:spcAft>
              <a:buSzPts val="1800"/>
              <a:buFont typeface="Exo"/>
              <a:buNone/>
              <a:defRPr b="1" sz="1800">
                <a:latin typeface="Exo"/>
                <a:ea typeface="Exo"/>
                <a:cs typeface="Exo"/>
                <a:sym typeface="Exo"/>
              </a:defRPr>
            </a:lvl3pPr>
            <a:lvl4pPr lvl="3" rtl="0">
              <a:lnSpc>
                <a:spcPct val="100000"/>
              </a:lnSpc>
              <a:spcBef>
                <a:spcPts val="0"/>
              </a:spcBef>
              <a:spcAft>
                <a:spcPts val="0"/>
              </a:spcAft>
              <a:buSzPts val="1800"/>
              <a:buFont typeface="Exo"/>
              <a:buNone/>
              <a:defRPr b="1" sz="1800">
                <a:latin typeface="Exo"/>
                <a:ea typeface="Exo"/>
                <a:cs typeface="Exo"/>
                <a:sym typeface="Exo"/>
              </a:defRPr>
            </a:lvl4pPr>
            <a:lvl5pPr lvl="4" rtl="0">
              <a:lnSpc>
                <a:spcPct val="100000"/>
              </a:lnSpc>
              <a:spcBef>
                <a:spcPts val="0"/>
              </a:spcBef>
              <a:spcAft>
                <a:spcPts val="0"/>
              </a:spcAft>
              <a:buSzPts val="1800"/>
              <a:buFont typeface="Exo"/>
              <a:buNone/>
              <a:defRPr b="1" sz="1800">
                <a:latin typeface="Exo"/>
                <a:ea typeface="Exo"/>
                <a:cs typeface="Exo"/>
                <a:sym typeface="Exo"/>
              </a:defRPr>
            </a:lvl5pPr>
            <a:lvl6pPr lvl="5" rtl="0">
              <a:lnSpc>
                <a:spcPct val="100000"/>
              </a:lnSpc>
              <a:spcBef>
                <a:spcPts val="0"/>
              </a:spcBef>
              <a:spcAft>
                <a:spcPts val="0"/>
              </a:spcAft>
              <a:buSzPts val="1800"/>
              <a:buFont typeface="Exo"/>
              <a:buNone/>
              <a:defRPr b="1" sz="1800">
                <a:latin typeface="Exo"/>
                <a:ea typeface="Exo"/>
                <a:cs typeface="Exo"/>
                <a:sym typeface="Exo"/>
              </a:defRPr>
            </a:lvl6pPr>
            <a:lvl7pPr lvl="6" rtl="0">
              <a:lnSpc>
                <a:spcPct val="100000"/>
              </a:lnSpc>
              <a:spcBef>
                <a:spcPts val="0"/>
              </a:spcBef>
              <a:spcAft>
                <a:spcPts val="0"/>
              </a:spcAft>
              <a:buSzPts val="1800"/>
              <a:buFont typeface="Exo"/>
              <a:buNone/>
              <a:defRPr b="1" sz="1800">
                <a:latin typeface="Exo"/>
                <a:ea typeface="Exo"/>
                <a:cs typeface="Exo"/>
                <a:sym typeface="Exo"/>
              </a:defRPr>
            </a:lvl7pPr>
            <a:lvl8pPr lvl="7" rtl="0">
              <a:lnSpc>
                <a:spcPct val="100000"/>
              </a:lnSpc>
              <a:spcBef>
                <a:spcPts val="0"/>
              </a:spcBef>
              <a:spcAft>
                <a:spcPts val="0"/>
              </a:spcAft>
              <a:buSzPts val="1800"/>
              <a:buFont typeface="Exo"/>
              <a:buNone/>
              <a:defRPr b="1" sz="1800">
                <a:latin typeface="Exo"/>
                <a:ea typeface="Exo"/>
                <a:cs typeface="Exo"/>
                <a:sym typeface="Exo"/>
              </a:defRPr>
            </a:lvl8pPr>
            <a:lvl9pPr lvl="8" rtl="0">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40" name="Google Shape;140;p28"/>
          <p:cNvSpPr txBox="1"/>
          <p:nvPr>
            <p:ph idx="6" type="subTitle"/>
          </p:nvPr>
        </p:nvSpPr>
        <p:spPr>
          <a:xfrm>
            <a:off x="6321800" y="3556500"/>
            <a:ext cx="1828800" cy="904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1" name="Google Shape;141;p28"/>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42" name="Google Shape;142;p28"/>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143" name="Google Shape;143;p2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
    <p:bg>
      <p:bgPr>
        <a:solidFill>
          <a:schemeClr val="dk1"/>
        </a:solidFill>
      </p:bgPr>
    </p:bg>
    <p:spTree>
      <p:nvGrpSpPr>
        <p:cNvPr id="144" name="Shape 144"/>
        <p:cNvGrpSpPr/>
        <p:nvPr/>
      </p:nvGrpSpPr>
      <p:grpSpPr>
        <a:xfrm>
          <a:off x="0" y="0"/>
          <a:ext cx="0" cy="0"/>
          <a:chOff x="0" y="0"/>
          <a:chExt cx="0" cy="0"/>
        </a:xfrm>
      </p:grpSpPr>
      <p:sp>
        <p:nvSpPr>
          <p:cNvPr id="145" name="Google Shape;145;p29"/>
          <p:cNvSpPr txBox="1"/>
          <p:nvPr>
            <p:ph idx="1" type="subTitle"/>
          </p:nvPr>
        </p:nvSpPr>
        <p:spPr>
          <a:xfrm>
            <a:off x="754025" y="1886121"/>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46" name="Google Shape;146;p29"/>
          <p:cNvSpPr txBox="1"/>
          <p:nvPr>
            <p:ph idx="2" type="subTitle"/>
          </p:nvPr>
        </p:nvSpPr>
        <p:spPr>
          <a:xfrm>
            <a:off x="713225" y="2218521"/>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47" name="Google Shape;147;p29"/>
          <p:cNvSpPr txBox="1"/>
          <p:nvPr>
            <p:ph idx="3" type="subTitle"/>
          </p:nvPr>
        </p:nvSpPr>
        <p:spPr>
          <a:xfrm>
            <a:off x="3473825" y="1886121"/>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48" name="Google Shape;148;p29"/>
          <p:cNvSpPr txBox="1"/>
          <p:nvPr>
            <p:ph idx="4" type="subTitle"/>
          </p:nvPr>
        </p:nvSpPr>
        <p:spPr>
          <a:xfrm>
            <a:off x="3433025" y="2218521"/>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49" name="Google Shape;149;p29"/>
          <p:cNvSpPr txBox="1"/>
          <p:nvPr>
            <p:ph idx="5" type="subTitle"/>
          </p:nvPr>
        </p:nvSpPr>
        <p:spPr>
          <a:xfrm>
            <a:off x="754025" y="3707002"/>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50" name="Google Shape;150;p29"/>
          <p:cNvSpPr txBox="1"/>
          <p:nvPr>
            <p:ph idx="6" type="subTitle"/>
          </p:nvPr>
        </p:nvSpPr>
        <p:spPr>
          <a:xfrm>
            <a:off x="713225" y="4039402"/>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51" name="Google Shape;151;p29"/>
          <p:cNvSpPr txBox="1"/>
          <p:nvPr>
            <p:ph idx="7" type="subTitle"/>
          </p:nvPr>
        </p:nvSpPr>
        <p:spPr>
          <a:xfrm>
            <a:off x="3473825" y="3707002"/>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52" name="Google Shape;152;p29"/>
          <p:cNvSpPr txBox="1"/>
          <p:nvPr>
            <p:ph idx="8" type="subTitle"/>
          </p:nvPr>
        </p:nvSpPr>
        <p:spPr>
          <a:xfrm>
            <a:off x="3433025" y="4039402"/>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53" name="Google Shape;153;p29"/>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a:solidFill>
                  <a:schemeClr val="lt1"/>
                </a:solidFill>
              </a:defRPr>
            </a:lvl1pPr>
            <a:lvl2pPr lvl="1" rtl="0" algn="l">
              <a:spcBef>
                <a:spcPts val="0"/>
              </a:spcBef>
              <a:spcAft>
                <a:spcPts val="0"/>
              </a:spcAft>
              <a:buClr>
                <a:schemeClr val="lt1"/>
              </a:buClr>
              <a:buSzPts val="2800"/>
              <a:buNone/>
              <a:defRPr>
                <a:solidFill>
                  <a:schemeClr val="lt1"/>
                </a:solidFill>
              </a:defRPr>
            </a:lvl2pPr>
            <a:lvl3pPr lvl="2" rtl="0" algn="l">
              <a:spcBef>
                <a:spcPts val="0"/>
              </a:spcBef>
              <a:spcAft>
                <a:spcPts val="0"/>
              </a:spcAft>
              <a:buClr>
                <a:schemeClr val="lt1"/>
              </a:buClr>
              <a:buSzPts val="2800"/>
              <a:buNone/>
              <a:defRPr>
                <a:solidFill>
                  <a:schemeClr val="lt1"/>
                </a:solidFill>
              </a:defRPr>
            </a:lvl3pPr>
            <a:lvl4pPr lvl="3" rtl="0" algn="l">
              <a:spcBef>
                <a:spcPts val="0"/>
              </a:spcBef>
              <a:spcAft>
                <a:spcPts val="0"/>
              </a:spcAft>
              <a:buClr>
                <a:schemeClr val="lt1"/>
              </a:buClr>
              <a:buSzPts val="2800"/>
              <a:buNone/>
              <a:defRPr>
                <a:solidFill>
                  <a:schemeClr val="lt1"/>
                </a:solidFill>
              </a:defRPr>
            </a:lvl4pPr>
            <a:lvl5pPr lvl="4" rtl="0" algn="l">
              <a:spcBef>
                <a:spcPts val="0"/>
              </a:spcBef>
              <a:spcAft>
                <a:spcPts val="0"/>
              </a:spcAft>
              <a:buClr>
                <a:schemeClr val="lt1"/>
              </a:buClr>
              <a:buSzPts val="2800"/>
              <a:buNone/>
              <a:defRPr>
                <a:solidFill>
                  <a:schemeClr val="lt1"/>
                </a:solidFill>
              </a:defRPr>
            </a:lvl5pPr>
            <a:lvl6pPr lvl="5" rtl="0" algn="l">
              <a:spcBef>
                <a:spcPts val="0"/>
              </a:spcBef>
              <a:spcAft>
                <a:spcPts val="0"/>
              </a:spcAft>
              <a:buClr>
                <a:schemeClr val="lt1"/>
              </a:buClr>
              <a:buSzPts val="2800"/>
              <a:buNone/>
              <a:defRPr>
                <a:solidFill>
                  <a:schemeClr val="lt1"/>
                </a:solidFill>
              </a:defRPr>
            </a:lvl6pPr>
            <a:lvl7pPr lvl="6" rtl="0" algn="l">
              <a:spcBef>
                <a:spcPts val="0"/>
              </a:spcBef>
              <a:spcAft>
                <a:spcPts val="0"/>
              </a:spcAft>
              <a:buClr>
                <a:schemeClr val="lt1"/>
              </a:buClr>
              <a:buSzPts val="2800"/>
              <a:buNone/>
              <a:defRPr>
                <a:solidFill>
                  <a:schemeClr val="lt1"/>
                </a:solidFill>
              </a:defRPr>
            </a:lvl7pPr>
            <a:lvl8pPr lvl="7" rtl="0" algn="l">
              <a:spcBef>
                <a:spcPts val="0"/>
              </a:spcBef>
              <a:spcAft>
                <a:spcPts val="0"/>
              </a:spcAft>
              <a:buClr>
                <a:schemeClr val="lt1"/>
              </a:buClr>
              <a:buSzPts val="2800"/>
              <a:buNone/>
              <a:defRPr>
                <a:solidFill>
                  <a:schemeClr val="lt1"/>
                </a:solidFill>
              </a:defRPr>
            </a:lvl8pPr>
            <a:lvl9pPr lvl="8" rtl="0" algn="l">
              <a:spcBef>
                <a:spcPts val="0"/>
              </a:spcBef>
              <a:spcAft>
                <a:spcPts val="0"/>
              </a:spcAft>
              <a:buClr>
                <a:schemeClr val="lt1"/>
              </a:buClr>
              <a:buSzPts val="2800"/>
              <a:buNone/>
              <a:defRPr>
                <a:solidFill>
                  <a:schemeClr val="lt1"/>
                </a:solidFill>
              </a:defRPr>
            </a:lvl9pPr>
          </a:lstStyle>
          <a:p/>
        </p:txBody>
      </p:sp>
      <p:sp>
        <p:nvSpPr>
          <p:cNvPr id="154" name="Google Shape;154;p29"/>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55" name="Google Shape;155;p29"/>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_2">
    <p:spTree>
      <p:nvGrpSpPr>
        <p:cNvPr id="156" name="Shape 156"/>
        <p:cNvGrpSpPr/>
        <p:nvPr/>
      </p:nvGrpSpPr>
      <p:grpSpPr>
        <a:xfrm>
          <a:off x="0" y="0"/>
          <a:ext cx="0" cy="0"/>
          <a:chOff x="0" y="0"/>
          <a:chExt cx="0" cy="0"/>
        </a:xfrm>
      </p:grpSpPr>
      <p:grpSp>
        <p:nvGrpSpPr>
          <p:cNvPr id="157" name="Google Shape;157;p30"/>
          <p:cNvGrpSpPr/>
          <p:nvPr/>
        </p:nvGrpSpPr>
        <p:grpSpPr>
          <a:xfrm>
            <a:off x="5488645" y="4460648"/>
            <a:ext cx="1195423" cy="1194841"/>
            <a:chOff x="4887569" y="4595026"/>
            <a:chExt cx="381145" cy="381032"/>
          </a:xfrm>
        </p:grpSpPr>
        <p:sp>
          <p:nvSpPr>
            <p:cNvPr id="158" name="Google Shape;158;p30"/>
            <p:cNvSpPr/>
            <p:nvPr/>
          </p:nvSpPr>
          <p:spPr>
            <a:xfrm>
              <a:off x="5162374" y="4614573"/>
              <a:ext cx="94000" cy="103505"/>
            </a:xfrm>
            <a:custGeom>
              <a:rect b="b" l="l" r="r" t="t"/>
              <a:pathLst>
                <a:path extrusionOk="0" h="8287" w="7526">
                  <a:moveTo>
                    <a:pt x="1" y="0"/>
                  </a:moveTo>
                  <a:lnTo>
                    <a:pt x="7526" y="8287"/>
                  </a:lnTo>
                  <a:cubicBezTo>
                    <a:pt x="7347" y="7811"/>
                    <a:pt x="7145" y="7358"/>
                    <a:pt x="6918" y="6906"/>
                  </a:cubicBezTo>
                  <a:lnTo>
                    <a:pt x="1322" y="738"/>
                  </a:lnTo>
                  <a:cubicBezTo>
                    <a:pt x="894" y="464"/>
                    <a:pt x="453" y="226"/>
                    <a:pt x="1" y="0"/>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p:nvPr/>
          </p:nvSpPr>
          <p:spPr>
            <a:xfrm>
              <a:off x="5125791" y="4601034"/>
              <a:ext cx="140550" cy="154814"/>
            </a:xfrm>
            <a:custGeom>
              <a:rect b="b" l="l" r="r" t="t"/>
              <a:pathLst>
                <a:path extrusionOk="0" h="12395" w="11253">
                  <a:moveTo>
                    <a:pt x="1" y="1"/>
                  </a:moveTo>
                  <a:lnTo>
                    <a:pt x="11252" y="12395"/>
                  </a:lnTo>
                  <a:cubicBezTo>
                    <a:pt x="11205" y="12097"/>
                    <a:pt x="11157" y="11800"/>
                    <a:pt x="11086" y="11502"/>
                  </a:cubicBezTo>
                  <a:lnTo>
                    <a:pt x="870" y="251"/>
                  </a:lnTo>
                  <a:cubicBezTo>
                    <a:pt x="596" y="155"/>
                    <a:pt x="299" y="72"/>
                    <a:pt x="1" y="1"/>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p:nvPr/>
          </p:nvSpPr>
          <p:spPr>
            <a:xfrm>
              <a:off x="5096802" y="4595976"/>
              <a:ext cx="171912" cy="189323"/>
            </a:xfrm>
            <a:custGeom>
              <a:rect b="b" l="l" r="r" t="t"/>
              <a:pathLst>
                <a:path extrusionOk="0" h="15158" w="13764">
                  <a:moveTo>
                    <a:pt x="0" y="1"/>
                  </a:moveTo>
                  <a:lnTo>
                    <a:pt x="13764" y="15157"/>
                  </a:lnTo>
                  <a:cubicBezTo>
                    <a:pt x="13764" y="14907"/>
                    <a:pt x="13752" y="14669"/>
                    <a:pt x="13740" y="14419"/>
                  </a:cubicBezTo>
                  <a:lnTo>
                    <a:pt x="726" y="84"/>
                  </a:lnTo>
                  <a:cubicBezTo>
                    <a:pt x="488" y="48"/>
                    <a:pt x="238" y="25"/>
                    <a:pt x="0" y="1"/>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p:nvPr/>
          </p:nvSpPr>
          <p:spPr>
            <a:xfrm>
              <a:off x="5071659" y="4595026"/>
              <a:ext cx="196318" cy="215253"/>
            </a:xfrm>
            <a:custGeom>
              <a:rect b="b" l="l" r="r" t="t"/>
              <a:pathLst>
                <a:path extrusionOk="0" h="17234" w="15718">
                  <a:moveTo>
                    <a:pt x="430" y="0"/>
                  </a:moveTo>
                  <a:cubicBezTo>
                    <a:pt x="287" y="0"/>
                    <a:pt x="144" y="5"/>
                    <a:pt x="1" y="5"/>
                  </a:cubicBezTo>
                  <a:lnTo>
                    <a:pt x="15646" y="17234"/>
                  </a:lnTo>
                  <a:cubicBezTo>
                    <a:pt x="15670" y="17019"/>
                    <a:pt x="15693" y="16805"/>
                    <a:pt x="15717" y="16591"/>
                  </a:cubicBezTo>
                  <a:lnTo>
                    <a:pt x="644" y="5"/>
                  </a:lnTo>
                  <a:cubicBezTo>
                    <a:pt x="572" y="1"/>
                    <a:pt x="501" y="0"/>
                    <a:pt x="430" y="0"/>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p:nvPr/>
          </p:nvSpPr>
          <p:spPr>
            <a:xfrm>
              <a:off x="5049215" y="4596275"/>
              <a:ext cx="215190" cy="236161"/>
            </a:xfrm>
            <a:custGeom>
              <a:rect b="b" l="l" r="r" t="t"/>
              <a:pathLst>
                <a:path extrusionOk="0" h="18908" w="17229">
                  <a:moveTo>
                    <a:pt x="584" y="1"/>
                  </a:moveTo>
                  <a:cubicBezTo>
                    <a:pt x="393" y="24"/>
                    <a:pt x="191" y="48"/>
                    <a:pt x="0" y="72"/>
                  </a:cubicBezTo>
                  <a:lnTo>
                    <a:pt x="17098" y="18908"/>
                  </a:lnTo>
                  <a:cubicBezTo>
                    <a:pt x="17145" y="18717"/>
                    <a:pt x="17193" y="18527"/>
                    <a:pt x="17228" y="18336"/>
                  </a:cubicBezTo>
                  <a:lnTo>
                    <a:pt x="584"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0"/>
            <p:cNvSpPr/>
            <p:nvPr/>
          </p:nvSpPr>
          <p:spPr>
            <a:xfrm>
              <a:off x="5028694" y="4599848"/>
              <a:ext cx="230203" cy="252523"/>
            </a:xfrm>
            <a:custGeom>
              <a:rect b="b" l="l" r="r" t="t"/>
              <a:pathLst>
                <a:path extrusionOk="0" h="20218" w="18431">
                  <a:moveTo>
                    <a:pt x="536" y="0"/>
                  </a:moveTo>
                  <a:cubicBezTo>
                    <a:pt x="357" y="36"/>
                    <a:pt x="179" y="84"/>
                    <a:pt x="0" y="131"/>
                  </a:cubicBezTo>
                  <a:lnTo>
                    <a:pt x="18240" y="20217"/>
                  </a:lnTo>
                  <a:cubicBezTo>
                    <a:pt x="18312" y="20050"/>
                    <a:pt x="18371" y="19884"/>
                    <a:pt x="18431" y="19717"/>
                  </a:cubicBezTo>
                  <a:lnTo>
                    <a:pt x="536"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p:nvPr/>
          </p:nvSpPr>
          <p:spPr>
            <a:xfrm>
              <a:off x="5009946" y="4605343"/>
              <a:ext cx="241519" cy="265163"/>
            </a:xfrm>
            <a:custGeom>
              <a:rect b="b" l="l" r="r" t="t"/>
              <a:pathLst>
                <a:path extrusionOk="0" h="21230" w="19337">
                  <a:moveTo>
                    <a:pt x="489" y="1"/>
                  </a:moveTo>
                  <a:cubicBezTo>
                    <a:pt x="322" y="60"/>
                    <a:pt x="168" y="120"/>
                    <a:pt x="1" y="179"/>
                  </a:cubicBezTo>
                  <a:lnTo>
                    <a:pt x="19110" y="21230"/>
                  </a:lnTo>
                  <a:cubicBezTo>
                    <a:pt x="19194" y="21075"/>
                    <a:pt x="19265" y="20920"/>
                    <a:pt x="19337" y="20765"/>
                  </a:cubicBezTo>
                  <a:lnTo>
                    <a:pt x="489"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p:nvPr/>
          </p:nvSpPr>
          <p:spPr>
            <a:xfrm>
              <a:off x="4992548" y="4612487"/>
              <a:ext cx="250150" cy="274680"/>
            </a:xfrm>
            <a:custGeom>
              <a:rect b="b" l="l" r="r" t="t"/>
              <a:pathLst>
                <a:path extrusionOk="0" h="21992" w="20028">
                  <a:moveTo>
                    <a:pt x="453" y="0"/>
                  </a:moveTo>
                  <a:cubicBezTo>
                    <a:pt x="299" y="72"/>
                    <a:pt x="156" y="143"/>
                    <a:pt x="1" y="227"/>
                  </a:cubicBezTo>
                  <a:lnTo>
                    <a:pt x="19765" y="21991"/>
                  </a:lnTo>
                  <a:cubicBezTo>
                    <a:pt x="19849" y="21848"/>
                    <a:pt x="19932" y="21705"/>
                    <a:pt x="20027" y="21563"/>
                  </a:cubicBezTo>
                  <a:lnTo>
                    <a:pt x="453"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p:nvPr/>
          </p:nvSpPr>
          <p:spPr>
            <a:xfrm>
              <a:off x="4976486" y="4621106"/>
              <a:ext cx="255945" cy="281075"/>
            </a:xfrm>
            <a:custGeom>
              <a:rect b="b" l="l" r="r" t="t"/>
              <a:pathLst>
                <a:path extrusionOk="0" h="22504" w="20492">
                  <a:moveTo>
                    <a:pt x="418" y="1"/>
                  </a:moveTo>
                  <a:cubicBezTo>
                    <a:pt x="275" y="84"/>
                    <a:pt x="144" y="179"/>
                    <a:pt x="1" y="263"/>
                  </a:cubicBezTo>
                  <a:lnTo>
                    <a:pt x="20194" y="22504"/>
                  </a:lnTo>
                  <a:cubicBezTo>
                    <a:pt x="20301" y="22373"/>
                    <a:pt x="20396" y="22254"/>
                    <a:pt x="20492" y="22111"/>
                  </a:cubicBezTo>
                  <a:lnTo>
                    <a:pt x="418"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p:nvPr/>
          </p:nvSpPr>
          <p:spPr>
            <a:xfrm>
              <a:off x="4961623" y="4631222"/>
              <a:ext cx="259355" cy="284784"/>
            </a:xfrm>
            <a:custGeom>
              <a:rect b="b" l="l" r="r" t="t"/>
              <a:pathLst>
                <a:path extrusionOk="0" h="22801" w="20765">
                  <a:moveTo>
                    <a:pt x="393" y="1"/>
                  </a:moveTo>
                  <a:cubicBezTo>
                    <a:pt x="250" y="96"/>
                    <a:pt x="131" y="191"/>
                    <a:pt x="0" y="286"/>
                  </a:cubicBezTo>
                  <a:lnTo>
                    <a:pt x="20443" y="22801"/>
                  </a:lnTo>
                  <a:cubicBezTo>
                    <a:pt x="20551" y="22682"/>
                    <a:pt x="20658" y="22563"/>
                    <a:pt x="20765" y="22444"/>
                  </a:cubicBezTo>
                  <a:lnTo>
                    <a:pt x="393"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p:nvPr/>
          </p:nvSpPr>
          <p:spPr>
            <a:xfrm>
              <a:off x="4947934" y="4642526"/>
              <a:ext cx="260404" cy="285984"/>
            </a:xfrm>
            <a:custGeom>
              <a:rect b="b" l="l" r="r" t="t"/>
              <a:pathLst>
                <a:path extrusionOk="0" h="22897" w="20849">
                  <a:moveTo>
                    <a:pt x="358" y="0"/>
                  </a:moveTo>
                  <a:cubicBezTo>
                    <a:pt x="287" y="48"/>
                    <a:pt x="227" y="96"/>
                    <a:pt x="168" y="155"/>
                  </a:cubicBezTo>
                  <a:cubicBezTo>
                    <a:pt x="108" y="215"/>
                    <a:pt x="61" y="262"/>
                    <a:pt x="1" y="322"/>
                  </a:cubicBezTo>
                  <a:lnTo>
                    <a:pt x="20504" y="22896"/>
                  </a:lnTo>
                  <a:cubicBezTo>
                    <a:pt x="20563" y="22848"/>
                    <a:pt x="20623" y="22801"/>
                    <a:pt x="20682" y="22741"/>
                  </a:cubicBezTo>
                  <a:cubicBezTo>
                    <a:pt x="20742" y="22682"/>
                    <a:pt x="20801" y="22634"/>
                    <a:pt x="20849" y="22575"/>
                  </a:cubicBezTo>
                  <a:lnTo>
                    <a:pt x="358"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0"/>
            <p:cNvSpPr/>
            <p:nvPr/>
          </p:nvSpPr>
          <p:spPr>
            <a:xfrm>
              <a:off x="4935294" y="4655016"/>
              <a:ext cx="259367" cy="284784"/>
            </a:xfrm>
            <a:custGeom>
              <a:rect b="b" l="l" r="r" t="t"/>
              <a:pathLst>
                <a:path extrusionOk="0" h="22801" w="20766">
                  <a:moveTo>
                    <a:pt x="322" y="1"/>
                  </a:moveTo>
                  <a:cubicBezTo>
                    <a:pt x="215" y="120"/>
                    <a:pt x="108" y="239"/>
                    <a:pt x="1" y="358"/>
                  </a:cubicBezTo>
                  <a:lnTo>
                    <a:pt x="20384" y="22801"/>
                  </a:lnTo>
                  <a:cubicBezTo>
                    <a:pt x="20515" y="22706"/>
                    <a:pt x="20634" y="22610"/>
                    <a:pt x="20765" y="22515"/>
                  </a:cubicBezTo>
                  <a:lnTo>
                    <a:pt x="322"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p:nvPr/>
          </p:nvSpPr>
          <p:spPr>
            <a:xfrm>
              <a:off x="4923853" y="4668842"/>
              <a:ext cx="255933" cy="281075"/>
            </a:xfrm>
            <a:custGeom>
              <a:rect b="b" l="l" r="r" t="t"/>
              <a:pathLst>
                <a:path extrusionOk="0" h="22504" w="20491">
                  <a:moveTo>
                    <a:pt x="298" y="1"/>
                  </a:moveTo>
                  <a:cubicBezTo>
                    <a:pt x="191" y="132"/>
                    <a:pt x="95" y="263"/>
                    <a:pt x="0" y="394"/>
                  </a:cubicBezTo>
                  <a:lnTo>
                    <a:pt x="20074" y="22504"/>
                  </a:lnTo>
                  <a:cubicBezTo>
                    <a:pt x="20217" y="22420"/>
                    <a:pt x="20360" y="22337"/>
                    <a:pt x="20491" y="22242"/>
                  </a:cubicBezTo>
                  <a:lnTo>
                    <a:pt x="298"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a:off x="4913586" y="4684018"/>
              <a:ext cx="250137" cy="274530"/>
            </a:xfrm>
            <a:custGeom>
              <a:rect b="b" l="l" r="r" t="t"/>
              <a:pathLst>
                <a:path extrusionOk="0" h="21980" w="20027">
                  <a:moveTo>
                    <a:pt x="263" y="0"/>
                  </a:moveTo>
                  <a:cubicBezTo>
                    <a:pt x="179" y="131"/>
                    <a:pt x="96" y="274"/>
                    <a:pt x="1" y="417"/>
                  </a:cubicBezTo>
                  <a:lnTo>
                    <a:pt x="19575" y="21979"/>
                  </a:lnTo>
                  <a:cubicBezTo>
                    <a:pt x="19729" y="21908"/>
                    <a:pt x="19884" y="21836"/>
                    <a:pt x="20027" y="21753"/>
                  </a:cubicBezTo>
                  <a:lnTo>
                    <a:pt x="263"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p:nvPr/>
          </p:nvSpPr>
          <p:spPr>
            <a:xfrm>
              <a:off x="4904818" y="4700517"/>
              <a:ext cx="241507" cy="265163"/>
            </a:xfrm>
            <a:custGeom>
              <a:rect b="b" l="l" r="r" t="t"/>
              <a:pathLst>
                <a:path extrusionOk="0" h="21230" w="19336">
                  <a:moveTo>
                    <a:pt x="226" y="1"/>
                  </a:moveTo>
                  <a:cubicBezTo>
                    <a:pt x="143" y="156"/>
                    <a:pt x="72" y="310"/>
                    <a:pt x="0" y="465"/>
                  </a:cubicBezTo>
                  <a:lnTo>
                    <a:pt x="18848" y="21230"/>
                  </a:lnTo>
                  <a:cubicBezTo>
                    <a:pt x="19014" y="21182"/>
                    <a:pt x="19181" y="21111"/>
                    <a:pt x="19336" y="21051"/>
                  </a:cubicBezTo>
                  <a:lnTo>
                    <a:pt x="226"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4897524" y="4718665"/>
              <a:ext cx="230066" cy="252523"/>
            </a:xfrm>
            <a:custGeom>
              <a:rect b="b" l="l" r="r" t="t"/>
              <a:pathLst>
                <a:path extrusionOk="0" h="20218" w="18420">
                  <a:moveTo>
                    <a:pt x="179" y="0"/>
                  </a:moveTo>
                  <a:cubicBezTo>
                    <a:pt x="108" y="167"/>
                    <a:pt x="48" y="346"/>
                    <a:pt x="1" y="512"/>
                  </a:cubicBezTo>
                  <a:lnTo>
                    <a:pt x="17884" y="20217"/>
                  </a:lnTo>
                  <a:cubicBezTo>
                    <a:pt x="18063" y="20181"/>
                    <a:pt x="18241" y="20134"/>
                    <a:pt x="18420" y="20086"/>
                  </a:cubicBezTo>
                  <a:lnTo>
                    <a:pt x="179"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4891878" y="4738587"/>
              <a:ext cx="215340" cy="236161"/>
            </a:xfrm>
            <a:custGeom>
              <a:rect b="b" l="l" r="r" t="t"/>
              <a:pathLst>
                <a:path extrusionOk="0" h="18908" w="17241">
                  <a:moveTo>
                    <a:pt x="131" y="1"/>
                  </a:moveTo>
                  <a:cubicBezTo>
                    <a:pt x="84" y="191"/>
                    <a:pt x="36" y="382"/>
                    <a:pt x="0" y="572"/>
                  </a:cubicBezTo>
                  <a:lnTo>
                    <a:pt x="16645" y="18908"/>
                  </a:lnTo>
                  <a:cubicBezTo>
                    <a:pt x="16848" y="18896"/>
                    <a:pt x="17038" y="18872"/>
                    <a:pt x="17241" y="18836"/>
                  </a:cubicBezTo>
                  <a:lnTo>
                    <a:pt x="131"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4888456" y="4760744"/>
              <a:ext cx="196155" cy="215315"/>
            </a:xfrm>
            <a:custGeom>
              <a:rect b="b" l="l" r="r" t="t"/>
              <a:pathLst>
                <a:path extrusionOk="0" h="17239" w="15705">
                  <a:moveTo>
                    <a:pt x="60" y="1"/>
                  </a:moveTo>
                  <a:cubicBezTo>
                    <a:pt x="36" y="215"/>
                    <a:pt x="12" y="429"/>
                    <a:pt x="0" y="644"/>
                  </a:cubicBezTo>
                  <a:lnTo>
                    <a:pt x="15062" y="17229"/>
                  </a:lnTo>
                  <a:cubicBezTo>
                    <a:pt x="15169" y="17235"/>
                    <a:pt x="15276" y="17238"/>
                    <a:pt x="15383" y="17238"/>
                  </a:cubicBezTo>
                  <a:cubicBezTo>
                    <a:pt x="15491" y="17238"/>
                    <a:pt x="15598" y="17235"/>
                    <a:pt x="15705" y="17229"/>
                  </a:cubicBezTo>
                  <a:lnTo>
                    <a:pt x="60"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p:nvPr/>
          </p:nvSpPr>
          <p:spPr>
            <a:xfrm>
              <a:off x="4887569" y="4785736"/>
              <a:ext cx="171912" cy="189461"/>
            </a:xfrm>
            <a:custGeom>
              <a:rect b="b" l="l" r="r" t="t"/>
              <a:pathLst>
                <a:path extrusionOk="0" h="15169" w="13764">
                  <a:moveTo>
                    <a:pt x="0" y="0"/>
                  </a:moveTo>
                  <a:cubicBezTo>
                    <a:pt x="0" y="250"/>
                    <a:pt x="12" y="500"/>
                    <a:pt x="24" y="738"/>
                  </a:cubicBezTo>
                  <a:lnTo>
                    <a:pt x="13037" y="15073"/>
                  </a:lnTo>
                  <a:cubicBezTo>
                    <a:pt x="13276" y="15109"/>
                    <a:pt x="13526" y="15133"/>
                    <a:pt x="13764" y="15169"/>
                  </a:cubicBezTo>
                  <a:lnTo>
                    <a:pt x="0"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p:nvPr/>
          </p:nvSpPr>
          <p:spPr>
            <a:xfrm>
              <a:off x="4889942" y="4815175"/>
              <a:ext cx="140537" cy="154963"/>
            </a:xfrm>
            <a:custGeom>
              <a:rect b="b" l="l" r="r" t="t"/>
              <a:pathLst>
                <a:path extrusionOk="0" h="12407" w="11252">
                  <a:moveTo>
                    <a:pt x="1" y="1"/>
                  </a:moveTo>
                  <a:cubicBezTo>
                    <a:pt x="48" y="310"/>
                    <a:pt x="108" y="608"/>
                    <a:pt x="167" y="905"/>
                  </a:cubicBezTo>
                  <a:lnTo>
                    <a:pt x="10371" y="12145"/>
                  </a:lnTo>
                  <a:cubicBezTo>
                    <a:pt x="10669" y="12240"/>
                    <a:pt x="10954" y="12323"/>
                    <a:pt x="11252" y="12407"/>
                  </a:cubicBezTo>
                  <a:lnTo>
                    <a:pt x="1"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p:nvPr/>
          </p:nvSpPr>
          <p:spPr>
            <a:xfrm>
              <a:off x="4899909" y="4852945"/>
              <a:ext cx="93987" cy="103517"/>
            </a:xfrm>
            <a:custGeom>
              <a:rect b="b" l="l" r="r" t="t"/>
              <a:pathLst>
                <a:path extrusionOk="0" h="8288" w="7525">
                  <a:moveTo>
                    <a:pt x="0" y="1"/>
                  </a:moveTo>
                  <a:lnTo>
                    <a:pt x="0" y="1"/>
                  </a:lnTo>
                  <a:cubicBezTo>
                    <a:pt x="179" y="477"/>
                    <a:pt x="381" y="929"/>
                    <a:pt x="607" y="1382"/>
                  </a:cubicBezTo>
                  <a:lnTo>
                    <a:pt x="6203" y="7549"/>
                  </a:lnTo>
                  <a:cubicBezTo>
                    <a:pt x="6632" y="7823"/>
                    <a:pt x="7073" y="8061"/>
                    <a:pt x="7525" y="8287"/>
                  </a:cubicBezTo>
                  <a:lnTo>
                    <a:pt x="0"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30"/>
          <p:cNvSpPr txBox="1"/>
          <p:nvPr>
            <p:ph idx="1" type="subTitle"/>
          </p:nvPr>
        </p:nvSpPr>
        <p:spPr>
          <a:xfrm>
            <a:off x="760100"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0" name="Google Shape;180;p30"/>
          <p:cNvSpPr txBox="1"/>
          <p:nvPr>
            <p:ph idx="2" type="subTitle"/>
          </p:nvPr>
        </p:nvSpPr>
        <p:spPr>
          <a:xfrm>
            <a:off x="760100"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1" name="Google Shape;181;p30"/>
          <p:cNvSpPr txBox="1"/>
          <p:nvPr>
            <p:ph idx="3" type="subTitle"/>
          </p:nvPr>
        </p:nvSpPr>
        <p:spPr>
          <a:xfrm>
            <a:off x="2693422"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2" name="Google Shape;182;p30"/>
          <p:cNvSpPr txBox="1"/>
          <p:nvPr>
            <p:ph idx="4" type="subTitle"/>
          </p:nvPr>
        </p:nvSpPr>
        <p:spPr>
          <a:xfrm>
            <a:off x="2693421"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3" name="Google Shape;183;p30"/>
          <p:cNvSpPr txBox="1"/>
          <p:nvPr>
            <p:ph idx="5" type="subTitle"/>
          </p:nvPr>
        </p:nvSpPr>
        <p:spPr>
          <a:xfrm>
            <a:off x="4626744"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4" name="Google Shape;184;p30"/>
          <p:cNvSpPr txBox="1"/>
          <p:nvPr>
            <p:ph idx="6" type="subTitle"/>
          </p:nvPr>
        </p:nvSpPr>
        <p:spPr>
          <a:xfrm>
            <a:off x="4626742"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5" name="Google Shape;185;p30"/>
          <p:cNvSpPr txBox="1"/>
          <p:nvPr>
            <p:ph idx="7" type="subTitle"/>
          </p:nvPr>
        </p:nvSpPr>
        <p:spPr>
          <a:xfrm>
            <a:off x="6560067"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6" name="Google Shape;186;p30"/>
          <p:cNvSpPr txBox="1"/>
          <p:nvPr>
            <p:ph idx="8" type="subTitle"/>
          </p:nvPr>
        </p:nvSpPr>
        <p:spPr>
          <a:xfrm>
            <a:off x="6560067"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7" name="Google Shape;187;p30"/>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88" name="Google Shape;188;p30"/>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189" name="Google Shape;189;p30"/>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9_1_1_2">
    <p:spTree>
      <p:nvGrpSpPr>
        <p:cNvPr id="190" name="Shape 190"/>
        <p:cNvGrpSpPr/>
        <p:nvPr/>
      </p:nvGrpSpPr>
      <p:grpSpPr>
        <a:xfrm>
          <a:off x="0" y="0"/>
          <a:ext cx="0" cy="0"/>
          <a:chOff x="0" y="0"/>
          <a:chExt cx="0" cy="0"/>
        </a:xfrm>
      </p:grpSpPr>
      <p:sp>
        <p:nvSpPr>
          <p:cNvPr id="191" name="Google Shape;191;p31"/>
          <p:cNvSpPr txBox="1"/>
          <p:nvPr>
            <p:ph idx="1" type="subTitle"/>
          </p:nvPr>
        </p:nvSpPr>
        <p:spPr>
          <a:xfrm>
            <a:off x="1275083" y="3715075"/>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2" name="Google Shape;192;p31"/>
          <p:cNvSpPr txBox="1"/>
          <p:nvPr>
            <p:ph idx="2" type="subTitle"/>
          </p:nvPr>
        </p:nvSpPr>
        <p:spPr>
          <a:xfrm>
            <a:off x="1275083" y="401948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3" name="Google Shape;193;p31"/>
          <p:cNvSpPr txBox="1"/>
          <p:nvPr>
            <p:ph idx="3" type="subTitle"/>
          </p:nvPr>
        </p:nvSpPr>
        <p:spPr>
          <a:xfrm>
            <a:off x="3595354" y="3715087"/>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4" name="Google Shape;194;p31"/>
          <p:cNvSpPr txBox="1"/>
          <p:nvPr>
            <p:ph idx="4" type="subTitle"/>
          </p:nvPr>
        </p:nvSpPr>
        <p:spPr>
          <a:xfrm>
            <a:off x="3595354" y="4019497"/>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5" name="Google Shape;195;p31"/>
          <p:cNvSpPr txBox="1"/>
          <p:nvPr>
            <p:ph idx="5" type="subTitle"/>
          </p:nvPr>
        </p:nvSpPr>
        <p:spPr>
          <a:xfrm>
            <a:off x="5915616" y="3715075"/>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6" name="Google Shape;196;p31"/>
          <p:cNvSpPr txBox="1"/>
          <p:nvPr>
            <p:ph idx="6" type="subTitle"/>
          </p:nvPr>
        </p:nvSpPr>
        <p:spPr>
          <a:xfrm>
            <a:off x="5915616" y="401948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7" name="Google Shape;197;p31"/>
          <p:cNvSpPr txBox="1"/>
          <p:nvPr>
            <p:ph idx="7" type="subTitle"/>
          </p:nvPr>
        </p:nvSpPr>
        <p:spPr>
          <a:xfrm>
            <a:off x="1275083" y="1858202"/>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8" name="Google Shape;198;p31"/>
          <p:cNvSpPr txBox="1"/>
          <p:nvPr>
            <p:ph idx="8" type="subTitle"/>
          </p:nvPr>
        </p:nvSpPr>
        <p:spPr>
          <a:xfrm>
            <a:off x="1275083" y="216539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9" name="Google Shape;199;p31"/>
          <p:cNvSpPr txBox="1"/>
          <p:nvPr>
            <p:ph idx="9" type="subTitle"/>
          </p:nvPr>
        </p:nvSpPr>
        <p:spPr>
          <a:xfrm>
            <a:off x="3595354" y="1858214"/>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200" name="Google Shape;200;p31"/>
          <p:cNvSpPr txBox="1"/>
          <p:nvPr>
            <p:ph idx="13" type="subTitle"/>
          </p:nvPr>
        </p:nvSpPr>
        <p:spPr>
          <a:xfrm>
            <a:off x="3595354" y="2165407"/>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201" name="Google Shape;201;p31"/>
          <p:cNvSpPr txBox="1"/>
          <p:nvPr>
            <p:ph idx="14" type="subTitle"/>
          </p:nvPr>
        </p:nvSpPr>
        <p:spPr>
          <a:xfrm>
            <a:off x="5915616" y="1858202"/>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202" name="Google Shape;202;p31"/>
          <p:cNvSpPr txBox="1"/>
          <p:nvPr>
            <p:ph idx="15" type="subTitle"/>
          </p:nvPr>
        </p:nvSpPr>
        <p:spPr>
          <a:xfrm>
            <a:off x="5915616" y="216539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203" name="Google Shape;203;p3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204" name="Google Shape;204;p31"/>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05" name="Google Shape;205;p31"/>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_1">
    <p:bg>
      <p:bgPr>
        <a:solidFill>
          <a:schemeClr val="dk1"/>
        </a:solidFill>
      </p:bgPr>
    </p:bg>
    <p:spTree>
      <p:nvGrpSpPr>
        <p:cNvPr id="206" name="Shape 206"/>
        <p:cNvGrpSpPr/>
        <p:nvPr/>
      </p:nvGrpSpPr>
      <p:grpSpPr>
        <a:xfrm>
          <a:off x="0" y="0"/>
          <a:ext cx="0" cy="0"/>
          <a:chOff x="0" y="0"/>
          <a:chExt cx="0" cy="0"/>
        </a:xfrm>
      </p:grpSpPr>
      <p:sp>
        <p:nvSpPr>
          <p:cNvPr id="207" name="Google Shape;207;p32"/>
          <p:cNvSpPr txBox="1"/>
          <p:nvPr>
            <p:ph hasCustomPrompt="1" type="title"/>
          </p:nvPr>
        </p:nvSpPr>
        <p:spPr>
          <a:xfrm>
            <a:off x="716652" y="573024"/>
            <a:ext cx="48150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6000">
                <a:solidFill>
                  <a:schemeClr val="lt1"/>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208" name="Google Shape;208;p32"/>
          <p:cNvSpPr txBox="1"/>
          <p:nvPr>
            <p:ph idx="1" type="subTitle"/>
          </p:nvPr>
        </p:nvSpPr>
        <p:spPr>
          <a:xfrm>
            <a:off x="716600" y="1409711"/>
            <a:ext cx="48150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209" name="Google Shape;209;p32"/>
          <p:cNvSpPr txBox="1"/>
          <p:nvPr>
            <p:ph hasCustomPrompt="1" idx="2" type="title"/>
          </p:nvPr>
        </p:nvSpPr>
        <p:spPr>
          <a:xfrm>
            <a:off x="2164527" y="1939198"/>
            <a:ext cx="48150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6000">
                <a:solidFill>
                  <a:schemeClr val="lt1"/>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210" name="Google Shape;210;p32"/>
          <p:cNvSpPr txBox="1"/>
          <p:nvPr>
            <p:ph idx="3" type="subTitle"/>
          </p:nvPr>
        </p:nvSpPr>
        <p:spPr>
          <a:xfrm>
            <a:off x="2164375" y="2775896"/>
            <a:ext cx="48150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211" name="Google Shape;211;p32"/>
          <p:cNvSpPr txBox="1"/>
          <p:nvPr>
            <p:ph hasCustomPrompt="1" idx="4" type="title"/>
          </p:nvPr>
        </p:nvSpPr>
        <p:spPr>
          <a:xfrm>
            <a:off x="3612327" y="3305364"/>
            <a:ext cx="48150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6000">
                <a:solidFill>
                  <a:schemeClr val="lt1"/>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212" name="Google Shape;212;p32"/>
          <p:cNvSpPr txBox="1"/>
          <p:nvPr>
            <p:ph idx="5" type="subTitle"/>
          </p:nvPr>
        </p:nvSpPr>
        <p:spPr>
          <a:xfrm>
            <a:off x="3612200" y="4142076"/>
            <a:ext cx="48150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213" name="Google Shape;213;p32"/>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14" name="Google Shape;214;p32"/>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215" name="Shape 215"/>
        <p:cNvGrpSpPr/>
        <p:nvPr/>
      </p:nvGrpSpPr>
      <p:grpSpPr>
        <a:xfrm>
          <a:off x="0" y="0"/>
          <a:ext cx="0" cy="0"/>
          <a:chOff x="0" y="0"/>
          <a:chExt cx="0" cy="0"/>
        </a:xfrm>
      </p:grpSpPr>
      <p:sp>
        <p:nvSpPr>
          <p:cNvPr id="216" name="Google Shape;216;p33"/>
          <p:cNvSpPr txBox="1"/>
          <p:nvPr>
            <p:ph idx="1" type="subTitle"/>
          </p:nvPr>
        </p:nvSpPr>
        <p:spPr>
          <a:xfrm flipH="1">
            <a:off x="971261" y="2054850"/>
            <a:ext cx="3091800" cy="13386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600"/>
              <a:buNone/>
              <a:defRPr sz="1600"/>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217" name="Google Shape;217;p33"/>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18" name="Google Shape;218;p33"/>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219" name="Google Shape;219;p33"/>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spTree>
      <p:nvGrpSpPr>
        <p:cNvPr id="220" name="Shape 220"/>
        <p:cNvGrpSpPr/>
        <p:nvPr/>
      </p:nvGrpSpPr>
      <p:grpSpPr>
        <a:xfrm>
          <a:off x="0" y="0"/>
          <a:ext cx="0" cy="0"/>
          <a:chOff x="0" y="0"/>
          <a:chExt cx="0" cy="0"/>
        </a:xfrm>
      </p:grpSpPr>
      <p:sp>
        <p:nvSpPr>
          <p:cNvPr id="221" name="Google Shape;221;p34"/>
          <p:cNvSpPr txBox="1"/>
          <p:nvPr>
            <p:ph idx="1" type="subTitle"/>
          </p:nvPr>
        </p:nvSpPr>
        <p:spPr>
          <a:xfrm flipH="1">
            <a:off x="2330400" y="1063450"/>
            <a:ext cx="4483200" cy="33927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dk1"/>
              </a:buClr>
              <a:buSzPts val="1600"/>
              <a:buChar char="●"/>
              <a:defRPr sz="1600"/>
            </a:lvl1pPr>
            <a:lvl2pPr lvl="1" rtl="0">
              <a:lnSpc>
                <a:spcPct val="100000"/>
              </a:lnSpc>
              <a:spcBef>
                <a:spcPts val="0"/>
              </a:spcBef>
              <a:spcAft>
                <a:spcPts val="0"/>
              </a:spcAft>
              <a:buClr>
                <a:schemeClr val="lt1"/>
              </a:buClr>
              <a:buSzPts val="1600"/>
              <a:buChar char="○"/>
              <a:defRPr sz="1600">
                <a:solidFill>
                  <a:schemeClr val="lt1"/>
                </a:solidFill>
              </a:defRPr>
            </a:lvl2pPr>
            <a:lvl3pPr lvl="2" rtl="0">
              <a:lnSpc>
                <a:spcPct val="100000"/>
              </a:lnSpc>
              <a:spcBef>
                <a:spcPts val="0"/>
              </a:spcBef>
              <a:spcAft>
                <a:spcPts val="0"/>
              </a:spcAft>
              <a:buClr>
                <a:schemeClr val="lt1"/>
              </a:buClr>
              <a:buSzPts val="1600"/>
              <a:buChar char="■"/>
              <a:defRPr sz="1600">
                <a:solidFill>
                  <a:schemeClr val="lt1"/>
                </a:solidFill>
              </a:defRPr>
            </a:lvl3pPr>
            <a:lvl4pPr lvl="3" rtl="0">
              <a:lnSpc>
                <a:spcPct val="100000"/>
              </a:lnSpc>
              <a:spcBef>
                <a:spcPts val="0"/>
              </a:spcBef>
              <a:spcAft>
                <a:spcPts val="0"/>
              </a:spcAft>
              <a:buClr>
                <a:schemeClr val="lt1"/>
              </a:buClr>
              <a:buSzPts val="1600"/>
              <a:buChar char="●"/>
              <a:defRPr sz="1600">
                <a:solidFill>
                  <a:schemeClr val="lt1"/>
                </a:solidFill>
              </a:defRPr>
            </a:lvl4pPr>
            <a:lvl5pPr lvl="4" rtl="0">
              <a:lnSpc>
                <a:spcPct val="100000"/>
              </a:lnSpc>
              <a:spcBef>
                <a:spcPts val="0"/>
              </a:spcBef>
              <a:spcAft>
                <a:spcPts val="0"/>
              </a:spcAft>
              <a:buClr>
                <a:schemeClr val="lt1"/>
              </a:buClr>
              <a:buSzPts val="1600"/>
              <a:buChar char="○"/>
              <a:defRPr sz="1600">
                <a:solidFill>
                  <a:schemeClr val="lt1"/>
                </a:solidFill>
              </a:defRPr>
            </a:lvl5pPr>
            <a:lvl6pPr lvl="5" rtl="0">
              <a:lnSpc>
                <a:spcPct val="100000"/>
              </a:lnSpc>
              <a:spcBef>
                <a:spcPts val="0"/>
              </a:spcBef>
              <a:spcAft>
                <a:spcPts val="0"/>
              </a:spcAft>
              <a:buClr>
                <a:schemeClr val="lt1"/>
              </a:buClr>
              <a:buSzPts val="1600"/>
              <a:buChar char="■"/>
              <a:defRPr sz="1600">
                <a:solidFill>
                  <a:schemeClr val="lt1"/>
                </a:solidFill>
              </a:defRPr>
            </a:lvl6pPr>
            <a:lvl7pPr lvl="6" rtl="0">
              <a:lnSpc>
                <a:spcPct val="100000"/>
              </a:lnSpc>
              <a:spcBef>
                <a:spcPts val="0"/>
              </a:spcBef>
              <a:spcAft>
                <a:spcPts val="0"/>
              </a:spcAft>
              <a:buClr>
                <a:schemeClr val="lt1"/>
              </a:buClr>
              <a:buSzPts val="1600"/>
              <a:buChar char="●"/>
              <a:defRPr sz="1600">
                <a:solidFill>
                  <a:schemeClr val="lt1"/>
                </a:solidFill>
              </a:defRPr>
            </a:lvl7pPr>
            <a:lvl8pPr lvl="7" rtl="0">
              <a:lnSpc>
                <a:spcPct val="100000"/>
              </a:lnSpc>
              <a:spcBef>
                <a:spcPts val="0"/>
              </a:spcBef>
              <a:spcAft>
                <a:spcPts val="0"/>
              </a:spcAft>
              <a:buClr>
                <a:schemeClr val="lt1"/>
              </a:buClr>
              <a:buSzPts val="1600"/>
              <a:buChar char="○"/>
              <a:defRPr sz="1600">
                <a:solidFill>
                  <a:schemeClr val="lt1"/>
                </a:solidFill>
              </a:defRPr>
            </a:lvl8pPr>
            <a:lvl9pPr lvl="8" rtl="0">
              <a:lnSpc>
                <a:spcPct val="100000"/>
              </a:lnSpc>
              <a:spcBef>
                <a:spcPts val="0"/>
              </a:spcBef>
              <a:spcAft>
                <a:spcPts val="0"/>
              </a:spcAft>
              <a:buClr>
                <a:schemeClr val="lt1"/>
              </a:buClr>
              <a:buSzPts val="1600"/>
              <a:buChar char="■"/>
              <a:defRPr sz="1600">
                <a:solidFill>
                  <a:schemeClr val="lt1"/>
                </a:solidFill>
              </a:defRPr>
            </a:lvl9pPr>
          </a:lstStyle>
          <a:p/>
        </p:txBody>
      </p:sp>
      <p:sp>
        <p:nvSpPr>
          <p:cNvPr id="222" name="Google Shape;222;p34"/>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23" name="Google Shape;223;p34"/>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224" name="Google Shape;224;p34"/>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1"/>
        </a:solidFill>
      </p:bgPr>
    </p:bg>
    <p:spTree>
      <p:nvGrpSpPr>
        <p:cNvPr id="225" name="Shape 225"/>
        <p:cNvGrpSpPr/>
        <p:nvPr/>
      </p:nvGrpSpPr>
      <p:grpSpPr>
        <a:xfrm>
          <a:off x="0" y="0"/>
          <a:ext cx="0" cy="0"/>
          <a:chOff x="0" y="0"/>
          <a:chExt cx="0" cy="0"/>
        </a:xfrm>
      </p:grpSpPr>
      <p:sp>
        <p:nvSpPr>
          <p:cNvPr id="226" name="Google Shape;226;p3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a:solidFill>
                  <a:schemeClr val="lt1"/>
                </a:solidFill>
              </a:defRPr>
            </a:lvl1pPr>
            <a:lvl2pPr lvl="1" rtl="0" algn="l">
              <a:spcBef>
                <a:spcPts val="0"/>
              </a:spcBef>
              <a:spcAft>
                <a:spcPts val="0"/>
              </a:spcAft>
              <a:buClr>
                <a:schemeClr val="lt1"/>
              </a:buClr>
              <a:buSzPts val="2800"/>
              <a:buNone/>
              <a:defRPr>
                <a:solidFill>
                  <a:schemeClr val="lt1"/>
                </a:solidFill>
              </a:defRPr>
            </a:lvl2pPr>
            <a:lvl3pPr lvl="2" rtl="0" algn="l">
              <a:spcBef>
                <a:spcPts val="0"/>
              </a:spcBef>
              <a:spcAft>
                <a:spcPts val="0"/>
              </a:spcAft>
              <a:buClr>
                <a:schemeClr val="lt1"/>
              </a:buClr>
              <a:buSzPts val="2800"/>
              <a:buNone/>
              <a:defRPr>
                <a:solidFill>
                  <a:schemeClr val="lt1"/>
                </a:solidFill>
              </a:defRPr>
            </a:lvl3pPr>
            <a:lvl4pPr lvl="3" rtl="0" algn="l">
              <a:spcBef>
                <a:spcPts val="0"/>
              </a:spcBef>
              <a:spcAft>
                <a:spcPts val="0"/>
              </a:spcAft>
              <a:buClr>
                <a:schemeClr val="lt1"/>
              </a:buClr>
              <a:buSzPts val="2800"/>
              <a:buNone/>
              <a:defRPr>
                <a:solidFill>
                  <a:schemeClr val="lt1"/>
                </a:solidFill>
              </a:defRPr>
            </a:lvl4pPr>
            <a:lvl5pPr lvl="4" rtl="0" algn="l">
              <a:spcBef>
                <a:spcPts val="0"/>
              </a:spcBef>
              <a:spcAft>
                <a:spcPts val="0"/>
              </a:spcAft>
              <a:buClr>
                <a:schemeClr val="lt1"/>
              </a:buClr>
              <a:buSzPts val="2800"/>
              <a:buNone/>
              <a:defRPr>
                <a:solidFill>
                  <a:schemeClr val="lt1"/>
                </a:solidFill>
              </a:defRPr>
            </a:lvl5pPr>
            <a:lvl6pPr lvl="5" rtl="0" algn="l">
              <a:spcBef>
                <a:spcPts val="0"/>
              </a:spcBef>
              <a:spcAft>
                <a:spcPts val="0"/>
              </a:spcAft>
              <a:buClr>
                <a:schemeClr val="lt1"/>
              </a:buClr>
              <a:buSzPts val="2800"/>
              <a:buNone/>
              <a:defRPr>
                <a:solidFill>
                  <a:schemeClr val="lt1"/>
                </a:solidFill>
              </a:defRPr>
            </a:lvl6pPr>
            <a:lvl7pPr lvl="6" rtl="0" algn="l">
              <a:spcBef>
                <a:spcPts val="0"/>
              </a:spcBef>
              <a:spcAft>
                <a:spcPts val="0"/>
              </a:spcAft>
              <a:buClr>
                <a:schemeClr val="lt1"/>
              </a:buClr>
              <a:buSzPts val="2800"/>
              <a:buNone/>
              <a:defRPr>
                <a:solidFill>
                  <a:schemeClr val="lt1"/>
                </a:solidFill>
              </a:defRPr>
            </a:lvl7pPr>
            <a:lvl8pPr lvl="7" rtl="0" algn="l">
              <a:spcBef>
                <a:spcPts val="0"/>
              </a:spcBef>
              <a:spcAft>
                <a:spcPts val="0"/>
              </a:spcAft>
              <a:buClr>
                <a:schemeClr val="lt1"/>
              </a:buClr>
              <a:buSzPts val="2800"/>
              <a:buNone/>
              <a:defRPr>
                <a:solidFill>
                  <a:schemeClr val="lt1"/>
                </a:solidFill>
              </a:defRPr>
            </a:lvl8pPr>
            <a:lvl9pPr lvl="8" rtl="0" algn="l">
              <a:spcBef>
                <a:spcPts val="0"/>
              </a:spcBef>
              <a:spcAft>
                <a:spcPts val="0"/>
              </a:spcAft>
              <a:buClr>
                <a:schemeClr val="lt1"/>
              </a:buClr>
              <a:buSzPts val="2800"/>
              <a:buNone/>
              <a:defRPr>
                <a:solidFill>
                  <a:schemeClr val="lt1"/>
                </a:solidFill>
              </a:defRPr>
            </a:lvl9pPr>
          </a:lstStyle>
          <a:p/>
        </p:txBody>
      </p:sp>
      <p:sp>
        <p:nvSpPr>
          <p:cNvPr id="227" name="Google Shape;227;p35"/>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28" name="Google Shape;228;p35"/>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9" name="Shape 229"/>
        <p:cNvGrpSpPr/>
        <p:nvPr/>
      </p:nvGrpSpPr>
      <p:grpSpPr>
        <a:xfrm>
          <a:off x="0" y="0"/>
          <a:ext cx="0" cy="0"/>
          <a:chOff x="0" y="0"/>
          <a:chExt cx="0" cy="0"/>
        </a:xfrm>
      </p:grpSpPr>
      <p:sp>
        <p:nvSpPr>
          <p:cNvPr id="230" name="Google Shape;230;p36"/>
          <p:cNvSpPr txBox="1"/>
          <p:nvPr>
            <p:ph type="ctrTitle"/>
          </p:nvPr>
        </p:nvSpPr>
        <p:spPr>
          <a:xfrm>
            <a:off x="875650" y="684863"/>
            <a:ext cx="3449100" cy="990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31" name="Google Shape;231;p36"/>
          <p:cNvSpPr txBox="1"/>
          <p:nvPr>
            <p:ph idx="1" type="subTitle"/>
          </p:nvPr>
        </p:nvSpPr>
        <p:spPr>
          <a:xfrm>
            <a:off x="875650" y="1675779"/>
            <a:ext cx="3449100" cy="9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2" name="Google Shape;232;p36"/>
          <p:cNvSpPr txBox="1"/>
          <p:nvPr/>
        </p:nvSpPr>
        <p:spPr>
          <a:xfrm>
            <a:off x="970800" y="3602613"/>
            <a:ext cx="3203100" cy="77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fr" sz="1200">
                <a:solidFill>
                  <a:schemeClr val="dk2"/>
                </a:solidFill>
                <a:latin typeface="Hind Madurai"/>
                <a:ea typeface="Hind Madurai"/>
                <a:cs typeface="Hind Madurai"/>
                <a:sym typeface="Hind Madurai"/>
              </a:rPr>
              <a:t>CREDITS: This presentation template was created by </a:t>
            </a:r>
            <a:r>
              <a:rPr b="1" lang="fr" sz="1200">
                <a:solidFill>
                  <a:schemeClr val="dk1"/>
                </a:solidFill>
                <a:uFill>
                  <a:noFill/>
                </a:uFill>
                <a:latin typeface="Hind Madurai"/>
                <a:ea typeface="Hind Madurai"/>
                <a:cs typeface="Hind Madurai"/>
                <a:sym typeface="Hind Madurai"/>
                <a:hlinkClick r:id="rId2">
                  <a:extLst>
                    <a:ext uri="{A12FA001-AC4F-418D-AE19-62706E023703}">
                      <ahyp:hlinkClr val="tx"/>
                    </a:ext>
                  </a:extLst>
                </a:hlinkClick>
              </a:rPr>
              <a:t>Slidesgo</a:t>
            </a:r>
            <a:r>
              <a:rPr b="1" lang="fr" sz="1200">
                <a:solidFill>
                  <a:schemeClr val="dk2"/>
                </a:solidFill>
                <a:latin typeface="Hind Madurai"/>
                <a:ea typeface="Hind Madurai"/>
                <a:cs typeface="Hind Madurai"/>
                <a:sym typeface="Hind Madurai"/>
              </a:rPr>
              <a:t>,</a:t>
            </a:r>
            <a:r>
              <a:rPr lang="fr" sz="1200">
                <a:solidFill>
                  <a:schemeClr val="dk2"/>
                </a:solidFill>
                <a:latin typeface="Hind Madurai"/>
                <a:ea typeface="Hind Madurai"/>
                <a:cs typeface="Hind Madurai"/>
                <a:sym typeface="Hind Madurai"/>
              </a:rPr>
              <a:t> including icons by </a:t>
            </a:r>
            <a:r>
              <a:rPr b="1" lang="fr" sz="1200">
                <a:solidFill>
                  <a:schemeClr val="dk1"/>
                </a:solidFill>
                <a:uFill>
                  <a:noFill/>
                </a:uFill>
                <a:latin typeface="Hind Madurai"/>
                <a:ea typeface="Hind Madurai"/>
                <a:cs typeface="Hind Madurai"/>
                <a:sym typeface="Hind Madurai"/>
                <a:hlinkClick r:id="rId3">
                  <a:extLst>
                    <a:ext uri="{A12FA001-AC4F-418D-AE19-62706E023703}">
                      <ahyp:hlinkClr val="tx"/>
                    </a:ext>
                  </a:extLst>
                </a:hlinkClick>
              </a:rPr>
              <a:t>Flaticon</a:t>
            </a:r>
            <a:r>
              <a:rPr lang="fr" sz="1200">
                <a:solidFill>
                  <a:schemeClr val="dk2"/>
                </a:solidFill>
                <a:latin typeface="Hind Madurai"/>
                <a:ea typeface="Hind Madurai"/>
                <a:cs typeface="Hind Madurai"/>
                <a:sym typeface="Hind Madurai"/>
              </a:rPr>
              <a:t>, infographics &amp; images by </a:t>
            </a:r>
            <a:r>
              <a:rPr b="1" lang="fr" sz="1200">
                <a:solidFill>
                  <a:schemeClr val="dk1"/>
                </a:solidFill>
                <a:uFill>
                  <a:noFill/>
                </a:uFill>
                <a:latin typeface="Hind Madurai"/>
                <a:ea typeface="Hind Madurai"/>
                <a:cs typeface="Hind Madurai"/>
                <a:sym typeface="Hind Madurai"/>
                <a:hlinkClick r:id="rId4">
                  <a:extLst>
                    <a:ext uri="{A12FA001-AC4F-418D-AE19-62706E023703}">
                      <ahyp:hlinkClr val="tx"/>
                    </a:ext>
                  </a:extLst>
                </a:hlinkClick>
              </a:rPr>
              <a:t>Freepik</a:t>
            </a:r>
            <a:r>
              <a:rPr lang="fr" sz="1200">
                <a:solidFill>
                  <a:schemeClr val="dk1"/>
                </a:solidFill>
                <a:latin typeface="Hind Madurai"/>
                <a:ea typeface="Hind Madurai"/>
                <a:cs typeface="Hind Madurai"/>
                <a:sym typeface="Hind Madurai"/>
              </a:rPr>
              <a:t> </a:t>
            </a:r>
            <a:endParaRPr sz="1200">
              <a:solidFill>
                <a:schemeClr val="dk1"/>
              </a:solidFill>
              <a:latin typeface="Hind Madurai"/>
              <a:ea typeface="Hind Madurai"/>
              <a:cs typeface="Hind Madurai"/>
              <a:sym typeface="Hind Madurai"/>
            </a:endParaRPr>
          </a:p>
        </p:txBody>
      </p:sp>
      <p:sp>
        <p:nvSpPr>
          <p:cNvPr id="233" name="Google Shape;233;p36"/>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34" name="Google Shape;234;p36"/>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p:cSld name="TITLE_AND_TWO_COLUMNS_1">
    <p:spTree>
      <p:nvGrpSpPr>
        <p:cNvPr id="235" name="Shape 235"/>
        <p:cNvGrpSpPr/>
        <p:nvPr/>
      </p:nvGrpSpPr>
      <p:grpSpPr>
        <a:xfrm>
          <a:off x="0" y="0"/>
          <a:ext cx="0" cy="0"/>
          <a:chOff x="0" y="0"/>
          <a:chExt cx="0" cy="0"/>
        </a:xfrm>
      </p:grpSpPr>
      <p:grpSp>
        <p:nvGrpSpPr>
          <p:cNvPr id="236" name="Google Shape;236;p37"/>
          <p:cNvGrpSpPr/>
          <p:nvPr/>
        </p:nvGrpSpPr>
        <p:grpSpPr>
          <a:xfrm>
            <a:off x="-45603" y="4341395"/>
            <a:ext cx="9272423" cy="910791"/>
            <a:chOff x="-45603" y="440026"/>
            <a:chExt cx="9272423" cy="910791"/>
          </a:xfrm>
        </p:grpSpPr>
        <p:sp>
          <p:nvSpPr>
            <p:cNvPr id="237" name="Google Shape;237;p37"/>
            <p:cNvSpPr/>
            <p:nvPr/>
          </p:nvSpPr>
          <p:spPr>
            <a:xfrm>
              <a:off x="2176354" y="708034"/>
              <a:ext cx="281779" cy="397462"/>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8" name="Google Shape;238;p37"/>
            <p:cNvSpPr/>
            <p:nvPr/>
          </p:nvSpPr>
          <p:spPr>
            <a:xfrm>
              <a:off x="552323" y="912340"/>
              <a:ext cx="339086" cy="309912"/>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9" name="Google Shape;239;p37"/>
            <p:cNvSpPr/>
            <p:nvPr/>
          </p:nvSpPr>
          <p:spPr>
            <a:xfrm rot="-2700000">
              <a:off x="4913658" y="470447"/>
              <a:ext cx="181249" cy="400170"/>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0" name="Google Shape;240;p37"/>
            <p:cNvSpPr/>
            <p:nvPr/>
          </p:nvSpPr>
          <p:spPr>
            <a:xfrm rot="-1967309">
              <a:off x="27613" y="549243"/>
              <a:ext cx="142154" cy="312221"/>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1" name="Google Shape;241;p37"/>
            <p:cNvSpPr/>
            <p:nvPr/>
          </p:nvSpPr>
          <p:spPr>
            <a:xfrm>
              <a:off x="6508977" y="1054156"/>
              <a:ext cx="212880" cy="143991"/>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2" name="Google Shape;242;p37"/>
            <p:cNvSpPr/>
            <p:nvPr/>
          </p:nvSpPr>
          <p:spPr>
            <a:xfrm>
              <a:off x="4683118" y="1001445"/>
              <a:ext cx="272854" cy="185024"/>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3" name="Google Shape;243;p37"/>
            <p:cNvSpPr/>
            <p:nvPr/>
          </p:nvSpPr>
          <p:spPr>
            <a:xfrm rot="3663599">
              <a:off x="5966469" y="976075"/>
              <a:ext cx="204754" cy="377157"/>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4" name="Google Shape;244;p37"/>
            <p:cNvSpPr/>
            <p:nvPr/>
          </p:nvSpPr>
          <p:spPr>
            <a:xfrm rot="-3368760">
              <a:off x="5437768" y="638636"/>
              <a:ext cx="351278" cy="93987"/>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5" name="Google Shape;245;p37"/>
            <p:cNvSpPr/>
            <p:nvPr/>
          </p:nvSpPr>
          <p:spPr>
            <a:xfrm rot="3013936">
              <a:off x="1856192" y="906044"/>
              <a:ext cx="112704" cy="289910"/>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6" name="Google Shape;246;p37"/>
            <p:cNvSpPr/>
            <p:nvPr/>
          </p:nvSpPr>
          <p:spPr>
            <a:xfrm rot="2198047">
              <a:off x="3510054" y="793341"/>
              <a:ext cx="140231" cy="36705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7" name="Google Shape;247;p37"/>
            <p:cNvSpPr/>
            <p:nvPr/>
          </p:nvSpPr>
          <p:spPr>
            <a:xfrm rot="9906392">
              <a:off x="7295836" y="1033664"/>
              <a:ext cx="191420" cy="182909"/>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8" name="Google Shape;248;p37"/>
            <p:cNvSpPr/>
            <p:nvPr/>
          </p:nvSpPr>
          <p:spPr>
            <a:xfrm>
              <a:off x="301831" y="611168"/>
              <a:ext cx="314135" cy="349552"/>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9" name="Google Shape;249;p37"/>
            <p:cNvSpPr/>
            <p:nvPr/>
          </p:nvSpPr>
          <p:spPr>
            <a:xfrm>
              <a:off x="5200465" y="821938"/>
              <a:ext cx="313748" cy="356086"/>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0" name="Google Shape;250;p37"/>
            <p:cNvSpPr/>
            <p:nvPr/>
          </p:nvSpPr>
          <p:spPr>
            <a:xfrm rot="-988374">
              <a:off x="8793699" y="981136"/>
              <a:ext cx="395858" cy="320125"/>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1" name="Google Shape;251;p37"/>
            <p:cNvSpPr/>
            <p:nvPr/>
          </p:nvSpPr>
          <p:spPr>
            <a:xfrm rot="1179229">
              <a:off x="6978602" y="547675"/>
              <a:ext cx="347146" cy="378286"/>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2" name="Google Shape;252;p37"/>
            <p:cNvSpPr/>
            <p:nvPr/>
          </p:nvSpPr>
          <p:spPr>
            <a:xfrm>
              <a:off x="980841" y="910413"/>
              <a:ext cx="326644" cy="367792"/>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3" name="Google Shape;253;p37"/>
            <p:cNvSpPr/>
            <p:nvPr/>
          </p:nvSpPr>
          <p:spPr>
            <a:xfrm>
              <a:off x="8699186" y="523462"/>
              <a:ext cx="403969" cy="323646"/>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4" name="Google Shape;254;p37"/>
            <p:cNvSpPr/>
            <p:nvPr/>
          </p:nvSpPr>
          <p:spPr>
            <a:xfrm>
              <a:off x="6870722" y="1009504"/>
              <a:ext cx="256151" cy="229019"/>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5" name="Google Shape;255;p37"/>
            <p:cNvSpPr/>
            <p:nvPr/>
          </p:nvSpPr>
          <p:spPr>
            <a:xfrm rot="-2424567">
              <a:off x="1204048" y="475241"/>
              <a:ext cx="211213" cy="278694"/>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6" name="Google Shape;256;p37"/>
            <p:cNvSpPr/>
            <p:nvPr/>
          </p:nvSpPr>
          <p:spPr>
            <a:xfrm>
              <a:off x="7556769" y="607048"/>
              <a:ext cx="402022" cy="236475"/>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57" name="Google Shape;257;p37"/>
            <p:cNvGrpSpPr/>
            <p:nvPr/>
          </p:nvGrpSpPr>
          <p:grpSpPr>
            <a:xfrm rot="890855">
              <a:off x="3181660" y="515636"/>
              <a:ext cx="370663" cy="217580"/>
              <a:chOff x="1429156" y="1387535"/>
              <a:chExt cx="657769" cy="386112"/>
            </a:xfrm>
          </p:grpSpPr>
          <p:sp>
            <p:nvSpPr>
              <p:cNvPr id="258" name="Google Shape;258;p37"/>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9" name="Google Shape;259;p37"/>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60" name="Google Shape;260;p37"/>
            <p:cNvSpPr/>
            <p:nvPr/>
          </p:nvSpPr>
          <p:spPr>
            <a:xfrm rot="-2499483">
              <a:off x="4165391" y="919169"/>
              <a:ext cx="428994" cy="113072"/>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1" name="Google Shape;261;p37"/>
            <p:cNvSpPr/>
            <p:nvPr/>
          </p:nvSpPr>
          <p:spPr>
            <a:xfrm>
              <a:off x="674582" y="523294"/>
              <a:ext cx="375105" cy="294447"/>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62" name="Google Shape;262;p37"/>
            <p:cNvGrpSpPr/>
            <p:nvPr/>
          </p:nvGrpSpPr>
          <p:grpSpPr>
            <a:xfrm>
              <a:off x="3707787" y="505390"/>
              <a:ext cx="212392" cy="256778"/>
              <a:chOff x="1010452" y="1144365"/>
              <a:chExt cx="376916" cy="455685"/>
            </a:xfrm>
          </p:grpSpPr>
          <p:sp>
            <p:nvSpPr>
              <p:cNvPr id="263" name="Google Shape;263;p37"/>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4" name="Google Shape;264;p37"/>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65" name="Google Shape;265;p37"/>
            <p:cNvSpPr/>
            <p:nvPr/>
          </p:nvSpPr>
          <p:spPr>
            <a:xfrm rot="-1100489">
              <a:off x="8420309" y="672386"/>
              <a:ext cx="223722" cy="226855"/>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6" name="Google Shape;266;p37"/>
            <p:cNvSpPr/>
            <p:nvPr/>
          </p:nvSpPr>
          <p:spPr>
            <a:xfrm>
              <a:off x="3572521" y="981550"/>
              <a:ext cx="255529" cy="288428"/>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7" name="Google Shape;267;p37"/>
            <p:cNvSpPr/>
            <p:nvPr/>
          </p:nvSpPr>
          <p:spPr>
            <a:xfrm rot="1800079">
              <a:off x="8229930" y="1002016"/>
              <a:ext cx="198020" cy="248076"/>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8" name="Google Shape;268;p37"/>
            <p:cNvSpPr/>
            <p:nvPr/>
          </p:nvSpPr>
          <p:spPr>
            <a:xfrm>
              <a:off x="3943429" y="927518"/>
              <a:ext cx="163399" cy="25729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9" name="Google Shape;269;p37"/>
            <p:cNvSpPr/>
            <p:nvPr/>
          </p:nvSpPr>
          <p:spPr>
            <a:xfrm>
              <a:off x="4038156" y="505004"/>
              <a:ext cx="340006" cy="361563"/>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0" name="Google Shape;270;p37"/>
            <p:cNvSpPr/>
            <p:nvPr/>
          </p:nvSpPr>
          <p:spPr>
            <a:xfrm>
              <a:off x="2854633" y="688547"/>
              <a:ext cx="416637" cy="259709"/>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1" name="Google Shape;271;p37"/>
            <p:cNvSpPr/>
            <p:nvPr/>
          </p:nvSpPr>
          <p:spPr>
            <a:xfrm rot="-1252057">
              <a:off x="6497159" y="534061"/>
              <a:ext cx="204722" cy="302187"/>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2" name="Google Shape;272;p37"/>
            <p:cNvSpPr/>
            <p:nvPr/>
          </p:nvSpPr>
          <p:spPr>
            <a:xfrm>
              <a:off x="2537776" y="539860"/>
              <a:ext cx="230803" cy="290180"/>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3" name="Google Shape;273;p37"/>
            <p:cNvSpPr/>
            <p:nvPr/>
          </p:nvSpPr>
          <p:spPr>
            <a:xfrm>
              <a:off x="5713194" y="743996"/>
              <a:ext cx="256984" cy="24403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4" name="Google Shape;274;p37"/>
            <p:cNvSpPr/>
            <p:nvPr/>
          </p:nvSpPr>
          <p:spPr>
            <a:xfrm>
              <a:off x="2507283" y="945803"/>
              <a:ext cx="99390" cy="211075"/>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5" name="Google Shape;275;p37"/>
            <p:cNvSpPr/>
            <p:nvPr/>
          </p:nvSpPr>
          <p:spPr>
            <a:xfrm>
              <a:off x="8045390" y="829868"/>
              <a:ext cx="135793" cy="114511"/>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6" name="Google Shape;276;p37"/>
            <p:cNvSpPr/>
            <p:nvPr/>
          </p:nvSpPr>
          <p:spPr>
            <a:xfrm>
              <a:off x="5019180" y="1018026"/>
              <a:ext cx="99190" cy="9853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7" name="Google Shape;277;p37"/>
            <p:cNvSpPr/>
            <p:nvPr/>
          </p:nvSpPr>
          <p:spPr>
            <a:xfrm rot="9301126">
              <a:off x="6297718" y="732778"/>
              <a:ext cx="123698" cy="266216"/>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8" name="Google Shape;278;p37"/>
            <p:cNvSpPr/>
            <p:nvPr/>
          </p:nvSpPr>
          <p:spPr>
            <a:xfrm>
              <a:off x="1756780" y="575182"/>
              <a:ext cx="134585" cy="137354"/>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9" name="Google Shape;279;p37"/>
            <p:cNvSpPr/>
            <p:nvPr/>
          </p:nvSpPr>
          <p:spPr>
            <a:xfrm>
              <a:off x="4716478" y="737980"/>
              <a:ext cx="145419" cy="160635"/>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0" name="Google Shape;280;p37"/>
            <p:cNvSpPr/>
            <p:nvPr/>
          </p:nvSpPr>
          <p:spPr>
            <a:xfrm>
              <a:off x="1639378" y="819333"/>
              <a:ext cx="126045" cy="135687"/>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1" name="Google Shape;281;p37"/>
            <p:cNvSpPr/>
            <p:nvPr/>
          </p:nvSpPr>
          <p:spPr>
            <a:xfrm>
              <a:off x="8172573" y="555140"/>
              <a:ext cx="115263" cy="15729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2" name="Google Shape;282;p37"/>
            <p:cNvSpPr/>
            <p:nvPr/>
          </p:nvSpPr>
          <p:spPr>
            <a:xfrm>
              <a:off x="4481735" y="547509"/>
              <a:ext cx="87093" cy="153839"/>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3" name="Google Shape;283;p37"/>
            <p:cNvSpPr/>
            <p:nvPr/>
          </p:nvSpPr>
          <p:spPr>
            <a:xfrm>
              <a:off x="2048182" y="505004"/>
              <a:ext cx="126077" cy="173483"/>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4" name="Google Shape;284;p37"/>
            <p:cNvSpPr/>
            <p:nvPr/>
          </p:nvSpPr>
          <p:spPr>
            <a:xfrm>
              <a:off x="126658" y="1006747"/>
              <a:ext cx="126356" cy="163706"/>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85" name="Google Shape;285;p37"/>
            <p:cNvGrpSpPr/>
            <p:nvPr/>
          </p:nvGrpSpPr>
          <p:grpSpPr>
            <a:xfrm>
              <a:off x="7836651" y="987182"/>
              <a:ext cx="121750" cy="155749"/>
              <a:chOff x="6422295" y="3351500"/>
              <a:chExt cx="252856" cy="323399"/>
            </a:xfrm>
          </p:grpSpPr>
          <p:sp>
            <p:nvSpPr>
              <p:cNvPr id="286" name="Google Shape;286;p37"/>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7" name="Google Shape;287;p37"/>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88" name="Google Shape;288;p37"/>
            <p:cNvSpPr/>
            <p:nvPr/>
          </p:nvSpPr>
          <p:spPr>
            <a:xfrm>
              <a:off x="1353734" y="881315"/>
              <a:ext cx="187420" cy="190001"/>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9" name="Google Shape;289;p37"/>
            <p:cNvSpPr/>
            <p:nvPr/>
          </p:nvSpPr>
          <p:spPr>
            <a:xfrm>
              <a:off x="6088369" y="586056"/>
              <a:ext cx="149720" cy="115699"/>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90" name="Google Shape;290;p37"/>
            <p:cNvGrpSpPr/>
            <p:nvPr/>
          </p:nvGrpSpPr>
          <p:grpSpPr>
            <a:xfrm>
              <a:off x="3137402" y="1006079"/>
              <a:ext cx="129429" cy="165162"/>
              <a:chOff x="6793660" y="3322411"/>
              <a:chExt cx="268804" cy="342944"/>
            </a:xfrm>
          </p:grpSpPr>
          <p:sp>
            <p:nvSpPr>
              <p:cNvPr id="291" name="Google Shape;291;p37"/>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2" name="Google Shape;292;p37"/>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3" name="Google Shape;293;p37"/>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94" name="Google Shape;294;p37"/>
            <p:cNvSpPr/>
            <p:nvPr/>
          </p:nvSpPr>
          <p:spPr>
            <a:xfrm>
              <a:off x="2776508" y="1006744"/>
              <a:ext cx="212021" cy="115156"/>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5" name="Google Shape;295;p37"/>
            <p:cNvSpPr/>
            <p:nvPr/>
          </p:nvSpPr>
          <p:spPr>
            <a:xfrm rot="1466637">
              <a:off x="5246242" y="579297"/>
              <a:ext cx="132710" cy="129208"/>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96" name="Google Shape;296;p37"/>
          <p:cNvSpPr txBox="1"/>
          <p:nvPr>
            <p:ph type="title"/>
          </p:nvPr>
        </p:nvSpPr>
        <p:spPr>
          <a:xfrm>
            <a:off x="1028375" y="662026"/>
            <a:ext cx="7087200" cy="550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7" name="Google Shape;297;p37"/>
          <p:cNvSpPr txBox="1"/>
          <p:nvPr>
            <p:ph idx="1" type="body"/>
          </p:nvPr>
        </p:nvSpPr>
        <p:spPr>
          <a:xfrm>
            <a:off x="1028375" y="1404153"/>
            <a:ext cx="3440100" cy="26754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sz="18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98" name="Google Shape;298;p37"/>
          <p:cNvSpPr txBox="1"/>
          <p:nvPr>
            <p:ph idx="2" type="body"/>
          </p:nvPr>
        </p:nvSpPr>
        <p:spPr>
          <a:xfrm>
            <a:off x="4675573" y="1404153"/>
            <a:ext cx="3440100" cy="26754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sz="18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99" name="Google Shape;299;p37"/>
          <p:cNvSpPr txBox="1"/>
          <p:nvPr>
            <p:ph idx="12" type="sldNum"/>
          </p:nvPr>
        </p:nvSpPr>
        <p:spPr>
          <a:xfrm>
            <a:off x="4297625" y="474985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300" name="Shape 300"/>
        <p:cNvGrpSpPr/>
        <p:nvPr/>
      </p:nvGrpSpPr>
      <p:grpSpPr>
        <a:xfrm>
          <a:off x="0" y="0"/>
          <a:ext cx="0" cy="0"/>
          <a:chOff x="0" y="0"/>
          <a:chExt cx="0" cy="0"/>
        </a:xfrm>
      </p:grpSpPr>
      <p:sp>
        <p:nvSpPr>
          <p:cNvPr id="301" name="Google Shape;301;p38"/>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spTree>
      <p:nvGrpSpPr>
        <p:cNvPr id="302" name="Shape 30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1pPr>
            <a:lvl2pPr lvl="1"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2pPr>
            <a:lvl3pPr lvl="2"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3pPr>
            <a:lvl4pPr lvl="3"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4pPr>
            <a:lvl5pPr lvl="4"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5pPr>
            <a:lvl6pPr lvl="5"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6pPr>
            <a:lvl7pPr lvl="6"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7pPr>
            <a:lvl8pPr lvl="7"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8pPr>
            <a:lvl9pPr lvl="8"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9pPr>
          </a:lstStyle>
          <a:p/>
        </p:txBody>
      </p:sp>
      <p:sp>
        <p:nvSpPr>
          <p:cNvPr id="52" name="Google Shape;52;p13"/>
          <p:cNvSpPr txBox="1"/>
          <p:nvPr>
            <p:ph idx="1" type="body"/>
          </p:nvPr>
        </p:nvSpPr>
        <p:spPr>
          <a:xfrm>
            <a:off x="713100" y="1762075"/>
            <a:ext cx="7717500" cy="2499900"/>
          </a:xfrm>
          <a:prstGeom prst="rect">
            <a:avLst/>
          </a:prstGeom>
          <a:noFill/>
          <a:ln>
            <a:noFill/>
          </a:ln>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Hind Madurai"/>
              <a:buChar char="●"/>
              <a:defRPr sz="1800">
                <a:solidFill>
                  <a:schemeClr val="dk2"/>
                </a:solidFill>
                <a:latin typeface="Hind Madurai"/>
                <a:ea typeface="Hind Madurai"/>
                <a:cs typeface="Hind Madurai"/>
                <a:sym typeface="Hind Madurai"/>
              </a:defRPr>
            </a:lvl1pPr>
            <a:lvl2pPr indent="-317500" lvl="1" marL="9144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2pPr>
            <a:lvl3pPr indent="-317500" lvl="2" marL="13716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3pPr>
            <a:lvl4pPr indent="-317500" lvl="3" marL="18288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4pPr>
            <a:lvl5pPr indent="-317500" lvl="4" marL="22860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5pPr>
            <a:lvl6pPr indent="-317500" lvl="5" marL="27432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6pPr>
            <a:lvl7pPr indent="-317500" lvl="6" marL="32004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7pPr>
            <a:lvl8pPr indent="-317500" lvl="7" marL="36576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8pPr>
            <a:lvl9pPr indent="-317500" lvl="8" marL="41148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6.jpg"/><Relationship Id="rId4" Type="http://schemas.openxmlformats.org/officeDocument/2006/relationships/hyperlink" Target="https://www.linkedin.com/in/k%C3%A9vin-duranty/" TargetMode="External"/><Relationship Id="rId5" Type="http://schemas.openxmlformats.org/officeDocument/2006/relationships/hyperlink" Target="mailto:duranty.kevin@gmail.com" TargetMode="External"/><Relationship Id="rId6" Type="http://schemas.openxmlformats.org/officeDocument/2006/relationships/hyperlink" Target="https://xn--kvin-duranty-beb.fr/" TargetMode="External"/><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hyperlink" Target="https://instagram-engineering.com/web-service-efficiency-at-instagram-with-python-4976d078e366" TargetMode="External"/><Relationship Id="rId4" Type="http://schemas.openxmlformats.org/officeDocument/2006/relationships/image" Target="../media/image19.png"/><Relationship Id="rId9" Type="http://schemas.openxmlformats.org/officeDocument/2006/relationships/image" Target="../media/image45.png"/><Relationship Id="rId5" Type="http://schemas.openxmlformats.org/officeDocument/2006/relationships/hyperlink" Target="https://engineering.atspotify.com/2013/03/how-we-use-python-at-spotify/" TargetMode="External"/><Relationship Id="rId6" Type="http://schemas.openxmlformats.org/officeDocument/2006/relationships/image" Target="../media/image29.png"/><Relationship Id="rId7" Type="http://schemas.openxmlformats.org/officeDocument/2006/relationships/hyperlink" Target="https://netflixtechblog.com/python-at-netflix-86b6028b3b3e" TargetMode="External"/><Relationship Id="rId8" Type="http://schemas.openxmlformats.org/officeDocument/2006/relationships/image" Target="../media/image28.png"/><Relationship Id="rId11" Type="http://schemas.openxmlformats.org/officeDocument/2006/relationships/hyperlink" Target="https://fr.wikipedia.org/wiki/Guido_van_Rossum" TargetMode="External"/><Relationship Id="rId10" Type="http://schemas.openxmlformats.org/officeDocument/2006/relationships/hyperlink" Target="https://www.python.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hyperlink" Target="https://docs.python.org/fr/3/library/tkinter.html" TargetMode="External"/><Relationship Id="rId4" Type="http://schemas.openxmlformats.org/officeDocument/2006/relationships/image" Target="../media/image27.png"/><Relationship Id="rId5" Type="http://schemas.openxmlformats.org/officeDocument/2006/relationships/hyperlink" Target="https://medium.com/@fareedkhandev/modern-gui-using-tkinter-12da0b983e22" TargetMode="External"/><Relationship Id="rId6"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hyperlink" Target="https://openai.com/" TargetMode="External"/><Relationship Id="rId4" Type="http://schemas.openxmlformats.org/officeDocument/2006/relationships/image" Target="../media/image22.png"/><Relationship Id="rId5" Type="http://schemas.openxmlformats.org/officeDocument/2006/relationships/hyperlink" Target="https://chat.openai.com/chat" TargetMode="External"/><Relationship Id="rId6" Type="http://schemas.openxmlformats.org/officeDocument/2006/relationships/hyperlink" Target="https://openai.com/dall-e-2/" TargetMode="External"/><Relationship Id="rId7" Type="http://schemas.openxmlformats.org/officeDocument/2006/relationships/image" Target="../media/image30.png"/></Relationships>
</file>

<file path=ppt/slides/_rels/slide13.xml.rels><?xml version="1.0" encoding="UTF-8" standalone="yes"?><Relationships xmlns="http://schemas.openxmlformats.org/package/2006/relationships"><Relationship Id="rId20" Type="http://schemas.openxmlformats.org/officeDocument/2006/relationships/image" Target="../media/image48.png"/><Relationship Id="rId22" Type="http://schemas.openxmlformats.org/officeDocument/2006/relationships/image" Target="../media/image33.png"/><Relationship Id="rId21" Type="http://schemas.openxmlformats.org/officeDocument/2006/relationships/hyperlink" Target="https://code.visualstudio.com/" TargetMode="External"/><Relationship Id="rId24" Type="http://schemas.openxmlformats.org/officeDocument/2006/relationships/image" Target="../media/image34.png"/><Relationship Id="rId23" Type="http://schemas.openxmlformats.org/officeDocument/2006/relationships/hyperlink" Target="https://www.spyder-ide.org/" TargetMode="External"/><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hyperlink" Target="https://pandas.pydata.org/" TargetMode="External"/><Relationship Id="rId4" Type="http://schemas.openxmlformats.org/officeDocument/2006/relationships/image" Target="../media/image23.png"/><Relationship Id="rId9" Type="http://schemas.openxmlformats.org/officeDocument/2006/relationships/hyperlink" Target="https://jupyter.org/" TargetMode="External"/><Relationship Id="rId26" Type="http://schemas.openxmlformats.org/officeDocument/2006/relationships/image" Target="../media/image32.png"/><Relationship Id="rId25" Type="http://schemas.openxmlformats.org/officeDocument/2006/relationships/hyperlink" Target="https://atom.io/" TargetMode="External"/><Relationship Id="rId5" Type="http://schemas.openxmlformats.org/officeDocument/2006/relationships/hyperlink" Target="https://numpy.org/" TargetMode="External"/><Relationship Id="rId6" Type="http://schemas.openxmlformats.org/officeDocument/2006/relationships/image" Target="../media/image26.png"/><Relationship Id="rId7" Type="http://schemas.openxmlformats.org/officeDocument/2006/relationships/hyperlink" Target="https://seaborn.pydata.org/" TargetMode="External"/><Relationship Id="rId8" Type="http://schemas.openxmlformats.org/officeDocument/2006/relationships/image" Target="../media/image18.png"/><Relationship Id="rId11" Type="http://schemas.openxmlformats.org/officeDocument/2006/relationships/image" Target="../media/image38.png"/><Relationship Id="rId10" Type="http://schemas.openxmlformats.org/officeDocument/2006/relationships/image" Target="../media/image21.png"/><Relationship Id="rId13" Type="http://schemas.openxmlformats.org/officeDocument/2006/relationships/image" Target="../media/image35.png"/><Relationship Id="rId12" Type="http://schemas.openxmlformats.org/officeDocument/2006/relationships/hyperlink" Target="https://colab.research.google.com/" TargetMode="External"/><Relationship Id="rId15" Type="http://schemas.openxmlformats.org/officeDocument/2006/relationships/image" Target="../media/image24.png"/><Relationship Id="rId14" Type="http://schemas.openxmlformats.org/officeDocument/2006/relationships/hyperlink" Target="https://pytorch.org/" TargetMode="External"/><Relationship Id="rId17" Type="http://schemas.openxmlformats.org/officeDocument/2006/relationships/image" Target="../media/image51.png"/><Relationship Id="rId16" Type="http://schemas.openxmlformats.org/officeDocument/2006/relationships/hyperlink" Target="https://scikit-learn.org/stable/" TargetMode="External"/><Relationship Id="rId19" Type="http://schemas.openxmlformats.org/officeDocument/2006/relationships/hyperlink" Target="https://www.jetbrains.com/fr-fr/pycharm/" TargetMode="External"/><Relationship Id="rId18" Type="http://schemas.openxmlformats.org/officeDocument/2006/relationships/hyperlink" Target="https://www.tensorflow.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hyperlink" Target="https://drive.google.com/file/d/1pfNpORXKZRwtkE7sSOucAACzlqMvWDAe/view?usp=sharing" TargetMode="External"/><Relationship Id="rId4" Type="http://schemas.openxmlformats.org/officeDocument/2006/relationships/hyperlink" Target="https://drive.google.com/file/d/1IaW2qjevjhTYn4AY6JagCxGX--BfpHOA/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 Id="rId3" Type="http://schemas.openxmlformats.org/officeDocument/2006/relationships/hyperlink" Target="https://drive.google.com/file/d/1cF36-TZ82gS6VyNItGJqwsT4WcvpbhV6/view?usp=sharing" TargetMode="External"/><Relationship Id="rId4" Type="http://schemas.openxmlformats.org/officeDocument/2006/relationships/hyperlink" Target="https://drive.google.com/file/d/1flvqZFVYrexiJ7KOizc6mJ_sXBwXK7A_/view?usp=sharing" TargetMode="External"/><Relationship Id="rId5" Type="http://schemas.openxmlformats.org/officeDocument/2006/relationships/hyperlink" Target="https://drive.google.com/file/d/1-WdMoM6mb4zl9yFoGIKAo-nTded8fqtS/view?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www.python.org/" TargetMode="External"/><Relationship Id="rId4" Type="http://schemas.openxmlformats.org/officeDocument/2006/relationships/hyperlink" Target="https://git-scm.com/downloads" TargetMode="External"/><Relationship Id="rId9" Type="http://schemas.openxmlformats.org/officeDocument/2006/relationships/image" Target="../media/image33.png"/><Relationship Id="rId5" Type="http://schemas.openxmlformats.org/officeDocument/2006/relationships/hyperlink" Target="https://code.visualstudio.com/" TargetMode="External"/><Relationship Id="rId6" Type="http://schemas.openxmlformats.org/officeDocument/2006/relationships/hyperlink" Target="https://github.com/" TargetMode="External"/><Relationship Id="rId7" Type="http://schemas.openxmlformats.org/officeDocument/2006/relationships/hyperlink" Target="https://desktop.github.com/" TargetMode="External"/><Relationship Id="rId8" Type="http://schemas.openxmlformats.org/officeDocument/2006/relationships/hyperlink" Target="https://code.visualstudio.com/" TargetMode="External"/><Relationship Id="rId11" Type="http://schemas.openxmlformats.org/officeDocument/2006/relationships/image" Target="../media/image40.png"/><Relationship Id="rId10" Type="http://schemas.openxmlformats.org/officeDocument/2006/relationships/hyperlink" Target="https://github.com/2ebastian" TargetMode="External"/><Relationship Id="rId13" Type="http://schemas.openxmlformats.org/officeDocument/2006/relationships/image" Target="../media/image39.png"/><Relationship Id="rId12" Type="http://schemas.openxmlformats.org/officeDocument/2006/relationships/hyperlink" Target="https://desktop.github.com/" TargetMode="External"/><Relationship Id="rId15" Type="http://schemas.openxmlformats.org/officeDocument/2006/relationships/image" Target="../media/image15.png"/><Relationship Id="rId14" Type="http://schemas.openxmlformats.org/officeDocument/2006/relationships/hyperlink" Target="https://www.python.org/" TargetMode="External"/><Relationship Id="rId16"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hyperlink" Target="https://en.wikipedia.org/wiki/Bash_(Unix_shell" TargetMode="Externa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20" Type="http://schemas.openxmlformats.org/officeDocument/2006/relationships/image" Target="../media/image58.png"/><Relationship Id="rId22" Type="http://schemas.openxmlformats.org/officeDocument/2006/relationships/image" Target="../media/image52.png"/><Relationship Id="rId21" Type="http://schemas.openxmlformats.org/officeDocument/2006/relationships/hyperlink" Target="https://datasetsearch.research.google.com/" TargetMode="External"/><Relationship Id="rId24" Type="http://schemas.openxmlformats.org/officeDocument/2006/relationships/image" Target="../media/image59.png"/><Relationship Id="rId23" Type="http://schemas.openxmlformats.org/officeDocument/2006/relationships/hyperlink" Target="https://www.kaggle.com/" TargetMode="External"/><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hyperlink" Target="https://drive.google.com/file/d/12sKr9R0A8lq2hcWUJDIx3SuyOOl_4hiA/view?usp=sharing" TargetMode="External"/><Relationship Id="rId4" Type="http://schemas.openxmlformats.org/officeDocument/2006/relationships/hyperlink" Target="https://drive.google.com/file/d/1VrZcs9hot2YE-aZw1Eh53eP8YqmNINZw/view?usp=sharing" TargetMode="External"/><Relationship Id="rId9" Type="http://schemas.openxmlformats.org/officeDocument/2006/relationships/hyperlink" Target="https://www.data.gouv.fr/fr/" TargetMode="External"/><Relationship Id="rId26" Type="http://schemas.openxmlformats.org/officeDocument/2006/relationships/image" Target="../media/image57.png"/><Relationship Id="rId25" Type="http://schemas.openxmlformats.org/officeDocument/2006/relationships/hyperlink" Target="https://www.reddit.com/r/datasets/" TargetMode="External"/><Relationship Id="rId5" Type="http://schemas.openxmlformats.org/officeDocument/2006/relationships/hyperlink" Target="https://drive.google.com/file/d/1j9bw8usvyiejeckIXDQZmEoZ564qhKbw/view?usp=sharing" TargetMode="External"/><Relationship Id="rId6" Type="http://schemas.openxmlformats.org/officeDocument/2006/relationships/hyperlink" Target="https://drive.google.com/file/d/1GsL42hQ5evfxm4tTDTieW2ONsJ9pHeZz/view?usp=sharing" TargetMode="External"/><Relationship Id="rId7" Type="http://schemas.openxmlformats.org/officeDocument/2006/relationships/hyperlink" Target="https://drive.google.com/file/d/1GsL42hQ5evfxm4tTDTieW2ONsJ9pHeZz/view?usp=sharing" TargetMode="External"/><Relationship Id="rId8" Type="http://schemas.openxmlformats.org/officeDocument/2006/relationships/hyperlink" Target="https://drive.google.com/file/d/1GsL42hQ5evfxm4tTDTieW2ONsJ9pHeZz/view?usp=sharing" TargetMode="External"/><Relationship Id="rId11" Type="http://schemas.openxmlformats.org/officeDocument/2006/relationships/hyperlink" Target="https://data.education.gouv.fr/pages/accueil/" TargetMode="External"/><Relationship Id="rId10" Type="http://schemas.openxmlformats.org/officeDocument/2006/relationships/image" Target="../media/image53.png"/><Relationship Id="rId13" Type="http://schemas.openxmlformats.org/officeDocument/2006/relationships/hyperlink" Target="https://opendata.paris.fr/pages/home/" TargetMode="External"/><Relationship Id="rId12" Type="http://schemas.openxmlformats.org/officeDocument/2006/relationships/image" Target="../media/image42.png"/><Relationship Id="rId15" Type="http://schemas.openxmlformats.org/officeDocument/2006/relationships/hyperlink" Target="https://data.ratp.fr/explore/?sort=modified" TargetMode="External"/><Relationship Id="rId14" Type="http://schemas.openxmlformats.org/officeDocument/2006/relationships/image" Target="../media/image44.png"/><Relationship Id="rId17" Type="http://schemas.openxmlformats.org/officeDocument/2006/relationships/hyperlink" Target="https://opendata.edf.fr/pages/welcome/?flg=fr" TargetMode="External"/><Relationship Id="rId16" Type="http://schemas.openxmlformats.org/officeDocument/2006/relationships/image" Target="../media/image49.png"/><Relationship Id="rId19" Type="http://schemas.openxmlformats.org/officeDocument/2006/relationships/hyperlink" Target="https://msropendata.com/" TargetMode="External"/><Relationship Id="rId18"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hyperlink" Target="https://drive.google.com/file/d/13EpnupLYyUBs1Y9iFjBglAvQjh4L5vru/view" TargetMode="External"/><Relationship Id="rId4" Type="http://schemas.openxmlformats.org/officeDocument/2006/relationships/hyperlink" Target="https://streamlit.io/" TargetMode="External"/><Relationship Id="rId5" Type="http://schemas.openxmlformats.org/officeDocument/2006/relationships/image" Target="../media/image55.png"/><Relationship Id="rId6" Type="http://schemas.openxmlformats.org/officeDocument/2006/relationships/hyperlink" Target="https://drive.google.com/drive/folders/1VKh1B1KmMdttGg31kAVQmZpUZ4hEz7OU?usp=drive_lin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hyperlink" Target="http://info.cern.ch/hypertext/WWW/TheProject.html" TargetMode="External"/><Relationship Id="rId5" Type="http://schemas.openxmlformats.org/officeDocument/2006/relationships/image" Target="../media/image85.jpg"/><Relationship Id="rId6" Type="http://schemas.openxmlformats.org/officeDocument/2006/relationships/hyperlink" Target="https://www.internetlivestats.com/total-number-of-websit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hyperlink" Target="https://google.f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61.png"/><Relationship Id="rId4" Type="http://schemas.openxmlformats.org/officeDocument/2006/relationships/image" Target="../media/image69.png"/><Relationship Id="rId9" Type="http://schemas.openxmlformats.org/officeDocument/2006/relationships/image" Target="../media/image72.png"/><Relationship Id="rId5" Type="http://schemas.openxmlformats.org/officeDocument/2006/relationships/image" Target="../media/image64.png"/><Relationship Id="rId6" Type="http://schemas.openxmlformats.org/officeDocument/2006/relationships/image" Target="../media/image80.png"/><Relationship Id="rId7" Type="http://schemas.openxmlformats.org/officeDocument/2006/relationships/image" Target="../media/image71.png"/><Relationship Id="rId8" Type="http://schemas.openxmlformats.org/officeDocument/2006/relationships/image" Target="../media/image88.png"/><Relationship Id="rId11" Type="http://schemas.openxmlformats.org/officeDocument/2006/relationships/image" Target="../media/image63.png"/><Relationship Id="rId10"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hyperlink" Target="https://beautiful-soup-4.readthedocs.io/en/latest/" TargetMode="External"/><Relationship Id="rId4" Type="http://schemas.openxmlformats.org/officeDocument/2006/relationships/image" Target="../media/image67.png"/><Relationship Id="rId5" Type="http://schemas.openxmlformats.org/officeDocument/2006/relationships/hyperlink" Target="https://drive.google.com/file/d/1_CNdf5IJMXRDIJsMw9zoknbwmbqTDr_Y/view?usp=sharing" TargetMode="External"/><Relationship Id="rId6" Type="http://schemas.openxmlformats.org/officeDocument/2006/relationships/hyperlink" Target="https://drive.google.com/file/d/1eDEXoQp_jol3w9Aj2kafe6467F_8RcCh/view?usp=drive_link" TargetMode="External"/><Relationship Id="rId7" Type="http://schemas.openxmlformats.org/officeDocument/2006/relationships/hyperlink" Target="https://drive.google.com/file/d/1eDEXoQp_jol3w9Aj2kafe6467F_8RcCh/view?usp=drive_link" TargetMode="External"/><Relationship Id="rId8" Type="http://schemas.openxmlformats.org/officeDocument/2006/relationships/hyperlink" Target="https://drive.google.com/file/d/1AMpCGf7inRhVPMJbZSgHnPEOx7bPA_HI/view?usp=shar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hyperlink" Target="https://www.selenium.dev/documentation/webdriver/getting_started/install_drivers/" TargetMode="External"/><Relationship Id="rId4" Type="http://schemas.openxmlformats.org/officeDocument/2006/relationships/hyperlink" Target="https://chromedriver.chromium.org/downloads" TargetMode="External"/><Relationship Id="rId9" Type="http://schemas.openxmlformats.org/officeDocument/2006/relationships/image" Target="../media/image70.png"/><Relationship Id="rId5" Type="http://schemas.openxmlformats.org/officeDocument/2006/relationships/hyperlink" Target="https://github.com/mozilla/geckodriver/releases" TargetMode="External"/><Relationship Id="rId6" Type="http://schemas.openxmlformats.org/officeDocument/2006/relationships/hyperlink" Target="https://developer.microsoft.com/en-us/microsoft-edge/tools/webdriver/" TargetMode="External"/><Relationship Id="rId7" Type="http://schemas.openxmlformats.org/officeDocument/2006/relationships/hyperlink" Target="https://www.selenium.dev/downloads/" TargetMode="External"/><Relationship Id="rId8" Type="http://schemas.openxmlformats.org/officeDocument/2006/relationships/hyperlink" Target="https://selenium-python.readthedocs.i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 Id="rId3" Type="http://schemas.openxmlformats.org/officeDocument/2006/relationships/hyperlink" Target="https://www.larousse.fr/encyclopedie/divers/intelligence_artificielle/187257" TargetMode="External"/><Relationship Id="rId4" Type="http://schemas.openxmlformats.org/officeDocument/2006/relationships/image" Target="../media/image73.png"/><Relationship Id="rId5" Type="http://schemas.openxmlformats.org/officeDocument/2006/relationships/hyperlink" Target="https://www.europarl.europa.eu/news/fr/headlines/society/20200827STO85804/intelligence-artificielle-definition-et-utilisation" TargetMode="External"/><Relationship Id="rId6" Type="http://schemas.openxmlformats.org/officeDocument/2006/relationships/image" Target="../media/image78.png"/><Relationship Id="rId7" Type="http://schemas.openxmlformats.org/officeDocument/2006/relationships/hyperlink" Target="https://digital-strategy.ec.europa.eu/fr/policies/regulatory-framework-ai" TargetMode="External"/><Relationship Id="rId8"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image" Target="../media/image86.png"/><Relationship Id="rId4" Type="http://schemas.openxmlformats.org/officeDocument/2006/relationships/hyperlink" Target="https://drive.google.com/file/d/1GeYoL-wlznbCJy1MbNRZHcslUW9W7mO3/view?usp=sharing" TargetMode="External"/><Relationship Id="rId5" Type="http://schemas.openxmlformats.org/officeDocument/2006/relationships/hyperlink" Target="https://drive.google.com/file/d/125IXudjMwwu3hWZ1KwnmTwIJKKHI7eVl/view?usp=shar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6.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91.png"/><Relationship Id="rId4" Type="http://schemas.openxmlformats.org/officeDocument/2006/relationships/hyperlink" Target="https://fr.wikipedia.org/wiki/Frank_Rosenblat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git-scm.com/download/mac" TargetMode="External"/><Relationship Id="rId4" Type="http://schemas.openxmlformats.org/officeDocument/2006/relationships/hyperlink" Target="https://www.python.org/downloads/" TargetMode="External"/><Relationship Id="rId5" Type="http://schemas.openxmlformats.org/officeDocument/2006/relationships/hyperlink" Target="https://code.visualstudio.com/Download" TargetMode="External"/><Relationship Id="rId6" Type="http://schemas.openxmlformats.org/officeDocument/2006/relationships/hyperlink" Target="https://marketplace.visualstudio.com/items?itemName=ms-python.python" TargetMode="External"/><Relationship Id="rId7" Type="http://schemas.openxmlformats.org/officeDocument/2006/relationships/hyperlink" Target="https://marketplace.visualstudio.com/items?itemName=ms-toolsai.jupyte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90.png"/><Relationship Id="rId4" Type="http://schemas.openxmlformats.org/officeDocument/2006/relationships/hyperlink" Target="https://www.tensorflow.org/api_docs/python/tf/keras/activations/sigmoid" TargetMode="External"/><Relationship Id="rId5" Type="http://schemas.openxmlformats.org/officeDocument/2006/relationships/image" Target="../media/image82.png"/><Relationship Id="rId6" Type="http://schemas.openxmlformats.org/officeDocument/2006/relationships/hyperlink" Target="https://www.tensorflow.org/api_docs/python/tf/keras/activations/tanh"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5.png"/><Relationship Id="rId4" Type="http://schemas.openxmlformats.org/officeDocument/2006/relationships/hyperlink" Target="https://www.tensorflow.org/api_docs/python/tf/keras/activations/softmax" TargetMode="External"/><Relationship Id="rId5" Type="http://schemas.openxmlformats.org/officeDocument/2006/relationships/image" Target="../media/image81.png"/><Relationship Id="rId6" Type="http://schemas.openxmlformats.org/officeDocument/2006/relationships/hyperlink" Target="https://www.tensorflow.org/api_docs/python/tf/keras/activations/relu"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8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87.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hyperlink" Target="https://git-scm.com/download/mac" TargetMode="External"/><Relationship Id="rId4" Type="http://schemas.openxmlformats.org/officeDocument/2006/relationships/hyperlink" Target="https://www.python.org/downloads/" TargetMode="External"/><Relationship Id="rId5" Type="http://schemas.openxmlformats.org/officeDocument/2006/relationships/hyperlink" Target="https://code.visualstudio.com/Download" TargetMode="External"/><Relationship Id="rId6" Type="http://schemas.openxmlformats.org/officeDocument/2006/relationships/hyperlink" Target="https://marketplace.visualstudio.com/items?itemName=ms-python.python" TargetMode="External"/><Relationship Id="rId7" Type="http://schemas.openxmlformats.org/officeDocument/2006/relationships/hyperlink" Target="https://marketplace.visualstudio.com/items?itemName=ms-toolsai.jupyt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hyperlink" Target="https://fr.wikipedia.org/wiki/Guido_van_Rossum" TargetMode="External"/><Relationship Id="rId4" Type="http://schemas.openxmlformats.org/officeDocument/2006/relationships/image" Target="../media/image7.png"/><Relationship Id="rId5" Type="http://schemas.openxmlformats.org/officeDocument/2006/relationships/hyperlink" Target="https://www.python.org/" TargetMode="External"/><Relationship Id="rId6" Type="http://schemas.openxmlformats.org/officeDocument/2006/relationships/hyperlink" Target="https://fr.wikipedia.org/wiki/Guido_van_Rossu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s://openclassrooms.com/fr/courses/7168871-apprenez-les-bases-du-langage-python" TargetMode="External"/><Relationship Id="rId9" Type="http://schemas.openxmlformats.org/officeDocument/2006/relationships/hyperlink" Target="https://www.tiobe.com/tiobe-index/" TargetMode="External"/><Relationship Id="rId5" Type="http://schemas.openxmlformats.org/officeDocument/2006/relationships/hyperlink" Target="https://www.udemy.com/courses/search/?src=ukw&amp;q=python" TargetMode="External"/><Relationship Id="rId6" Type="http://schemas.openxmlformats.org/officeDocument/2006/relationships/hyperlink" Target="https://www.youtube.com/results?search_query=python" TargetMode="External"/><Relationship Id="rId7" Type="http://schemas.openxmlformats.org/officeDocument/2006/relationships/hyperlink" Target="https://stackoverflow.com/questions/tagged/python" TargetMode="External"/><Relationship Id="rId8" Type="http://schemas.openxmlformats.org/officeDocument/2006/relationships/hyperlink" Target="https://eduscol.education.fr/92/j-enseigne-au-lycee-generaltechnologique" TargetMode="External"/><Relationship Id="rId10" Type="http://schemas.openxmlformats.org/officeDocument/2006/relationships/hyperlink" Target="https://www.malt.fr/t/barometre-tarifs/tech/developpeur-backend/developpeur-python" TargetMode="External"/></Relationships>
</file>

<file path=ppt/slides/_rels/slide8.xml.rels><?xml version="1.0" encoding="UTF-8" standalone="yes"?><Relationships xmlns="http://schemas.openxmlformats.org/package/2006/relationships"><Relationship Id="rId20" Type="http://schemas.openxmlformats.org/officeDocument/2006/relationships/image" Target="../media/image43.png"/><Relationship Id="rId22" Type="http://schemas.openxmlformats.org/officeDocument/2006/relationships/image" Target="../media/image11.png"/><Relationship Id="rId21" Type="http://schemas.openxmlformats.org/officeDocument/2006/relationships/hyperlink" Target="https://nodejs.org/en/" TargetMode="External"/><Relationship Id="rId24" Type="http://schemas.openxmlformats.org/officeDocument/2006/relationships/image" Target="../media/image4.png"/><Relationship Id="rId23" Type="http://schemas.openxmlformats.org/officeDocument/2006/relationships/hyperlink" Target="https://fr.reactjs.org/" TargetMode="External"/><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hyperlink" Target="https://www.python.org/" TargetMode="External"/><Relationship Id="rId4" Type="http://schemas.openxmlformats.org/officeDocument/2006/relationships/image" Target="../media/image15.png"/><Relationship Id="rId9" Type="http://schemas.openxmlformats.org/officeDocument/2006/relationships/hyperlink" Target="https://www.ruby-lang.org/en/" TargetMode="External"/><Relationship Id="rId26" Type="http://schemas.openxmlformats.org/officeDocument/2006/relationships/image" Target="../media/image20.png"/><Relationship Id="rId25" Type="http://schemas.openxmlformats.org/officeDocument/2006/relationships/hyperlink" Target="https://vuejs.org/" TargetMode="External"/><Relationship Id="rId5" Type="http://schemas.openxmlformats.org/officeDocument/2006/relationships/hyperlink" Target="https://learn.microsoft.com/fr-fr/dotnet/csharp/" TargetMode="External"/><Relationship Id="rId6" Type="http://schemas.openxmlformats.org/officeDocument/2006/relationships/image" Target="../media/image10.png"/><Relationship Id="rId7" Type="http://schemas.openxmlformats.org/officeDocument/2006/relationships/hyperlink" Target="https://www.php.net/manual/fr/intro-whatis.php" TargetMode="External"/><Relationship Id="rId8" Type="http://schemas.openxmlformats.org/officeDocument/2006/relationships/image" Target="../media/image13.png"/><Relationship Id="rId11" Type="http://schemas.openxmlformats.org/officeDocument/2006/relationships/hyperlink" Target="https://www.java.com/fr/" TargetMode="External"/><Relationship Id="rId10" Type="http://schemas.openxmlformats.org/officeDocument/2006/relationships/image" Target="../media/image9.png"/><Relationship Id="rId13" Type="http://schemas.openxmlformats.org/officeDocument/2006/relationships/hyperlink" Target="http://info.cern.ch/hypertext/WWW/TheProject.html" TargetMode="External"/><Relationship Id="rId12" Type="http://schemas.openxmlformats.org/officeDocument/2006/relationships/image" Target="../media/image1.png"/><Relationship Id="rId15" Type="http://schemas.openxmlformats.org/officeDocument/2006/relationships/hyperlink" Target="https://developer.mozilla.org/fr/docs/Web/CSS" TargetMode="External"/><Relationship Id="rId14" Type="http://schemas.openxmlformats.org/officeDocument/2006/relationships/image" Target="../media/image8.png"/><Relationship Id="rId17" Type="http://schemas.openxmlformats.org/officeDocument/2006/relationships/hyperlink" Target="https://developer.mozilla.org/fr/docs/Web/JavaScript" TargetMode="External"/><Relationship Id="rId16" Type="http://schemas.openxmlformats.org/officeDocument/2006/relationships/image" Target="../media/image2.png"/><Relationship Id="rId19" Type="http://schemas.openxmlformats.org/officeDocument/2006/relationships/hyperlink" Target="https://angular.io/" TargetMode="External"/><Relationship Id="rId18"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hyperlink" Target="https://flask.palletsprojects.com/en/2.2.x/" TargetMode="External"/><Relationship Id="rId4" Type="http://schemas.openxmlformats.org/officeDocument/2006/relationships/image" Target="../media/image31.png"/><Relationship Id="rId9" Type="http://schemas.openxmlformats.org/officeDocument/2006/relationships/hyperlink" Target="https://www.eventbrite.com/" TargetMode="External"/><Relationship Id="rId5" Type="http://schemas.openxmlformats.org/officeDocument/2006/relationships/hyperlink" Target="https://www.djangoproject.com/" TargetMode="External"/><Relationship Id="rId6" Type="http://schemas.openxmlformats.org/officeDocument/2006/relationships/image" Target="../media/image6.png"/><Relationship Id="rId7" Type="http://schemas.openxmlformats.org/officeDocument/2006/relationships/hyperlink" Target="https://www.washingtonpost.com/" TargetMode="External"/><Relationship Id="rId8" Type="http://schemas.openxmlformats.org/officeDocument/2006/relationships/image" Target="../media/image16.png"/><Relationship Id="rId11" Type="http://schemas.openxmlformats.org/officeDocument/2006/relationships/hyperlink" Target="https://flask-volt-dashboard.appseed-srv1.com/dashboard.html" TargetMode="External"/><Relationship Id="rId10" Type="http://schemas.openxmlformats.org/officeDocument/2006/relationships/image" Target="../media/image25.png"/><Relationship Id="rId13" Type="http://schemas.openxmlformats.org/officeDocument/2006/relationships/hyperlink" Target="https://streamlit.io/" TargetMode="External"/><Relationship Id="rId12" Type="http://schemas.openxmlformats.org/officeDocument/2006/relationships/image" Target="../media/image41.png"/><Relationship Id="rId15" Type="http://schemas.openxmlformats.org/officeDocument/2006/relationships/hyperlink" Target="https://ai-talks.streamlit.app/" TargetMode="External"/><Relationship Id="rId14" Type="http://schemas.openxmlformats.org/officeDocument/2006/relationships/image" Target="../media/image12.png"/><Relationship Id="rId1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cxnSp>
        <p:nvCxnSpPr>
          <p:cNvPr id="307" name="Google Shape;307;p40"/>
          <p:cNvCxnSpPr/>
          <p:nvPr/>
        </p:nvCxnSpPr>
        <p:spPr>
          <a:xfrm>
            <a:off x="0" y="2494798"/>
            <a:ext cx="4567500" cy="0"/>
          </a:xfrm>
          <a:prstGeom prst="straightConnector1">
            <a:avLst/>
          </a:prstGeom>
          <a:noFill/>
          <a:ln cap="flat" cmpd="sng" w="19050">
            <a:solidFill>
              <a:schemeClr val="lt1"/>
            </a:solidFill>
            <a:prstDash val="solid"/>
            <a:round/>
            <a:headEnd len="med" w="med" type="none"/>
            <a:tailEnd len="med" w="med" type="none"/>
          </a:ln>
        </p:spPr>
      </p:cxnSp>
      <p:sp>
        <p:nvSpPr>
          <p:cNvPr id="308" name="Google Shape;308;p40"/>
          <p:cNvSpPr txBox="1"/>
          <p:nvPr/>
        </p:nvSpPr>
        <p:spPr>
          <a:xfrm>
            <a:off x="1637550" y="2937900"/>
            <a:ext cx="3254100" cy="54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1400"/>
              <a:buFont typeface="Arial"/>
              <a:buNone/>
            </a:pPr>
            <a:r>
              <a:rPr b="1" lang="fr" sz="1700">
                <a:solidFill>
                  <a:srgbClr val="FFFFFF"/>
                </a:solidFill>
              </a:rPr>
              <a:t>Kévin Duranty</a:t>
            </a:r>
            <a:endParaRPr b="1" sz="1700">
              <a:solidFill>
                <a:srgbClr val="FFFFFF"/>
              </a:solidFill>
            </a:endParaRPr>
          </a:p>
          <a:p>
            <a:pPr indent="0" lvl="0" marL="0" rtl="0" algn="l">
              <a:spcBef>
                <a:spcPts val="0"/>
              </a:spcBef>
              <a:spcAft>
                <a:spcPts val="0"/>
              </a:spcAft>
              <a:buNone/>
            </a:pPr>
            <a:r>
              <a:rPr lang="fr" sz="1500">
                <a:solidFill>
                  <a:srgbClr val="F8FDFF"/>
                </a:solidFill>
              </a:rPr>
              <a:t>Formateur Data &amp; Webmarketing</a:t>
            </a:r>
            <a:endParaRPr b="1" sz="1700">
              <a:solidFill>
                <a:srgbClr val="F8FDFF"/>
              </a:solidFill>
            </a:endParaRPr>
          </a:p>
        </p:txBody>
      </p:sp>
      <p:sp>
        <p:nvSpPr>
          <p:cNvPr id="309" name="Google Shape;309;p40">
            <a:hlinkClick r:id="rId4"/>
          </p:cNvPr>
          <p:cNvSpPr/>
          <p:nvPr/>
        </p:nvSpPr>
        <p:spPr>
          <a:xfrm>
            <a:off x="1788637" y="3581445"/>
            <a:ext cx="233306" cy="207923"/>
          </a:xfrm>
          <a:custGeom>
            <a:rect b="b" l="l" r="r" t="t"/>
            <a:pathLst>
              <a:path extrusionOk="0" h="3960440" w="3888432">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rgbClr val="F8F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00000"/>
              </a:solidFill>
              <a:latin typeface="Arial"/>
              <a:ea typeface="Arial"/>
              <a:cs typeface="Arial"/>
              <a:sym typeface="Arial"/>
            </a:endParaRPr>
          </a:p>
        </p:txBody>
      </p:sp>
      <p:sp>
        <p:nvSpPr>
          <p:cNvPr id="310" name="Google Shape;310;p40">
            <a:hlinkClick r:id="rId5"/>
          </p:cNvPr>
          <p:cNvSpPr/>
          <p:nvPr/>
        </p:nvSpPr>
        <p:spPr>
          <a:xfrm>
            <a:off x="2371772" y="3584445"/>
            <a:ext cx="275400" cy="201952"/>
          </a:xfrm>
          <a:custGeom>
            <a:rect b="b" l="l" r="r" t="t"/>
            <a:pathLst>
              <a:path extrusionOk="0" h="2375905" w="3240001">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rgbClr val="F8F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311" name="Google Shape;311;p40">
            <a:hlinkClick r:id="rId6"/>
          </p:cNvPr>
          <p:cNvSpPr/>
          <p:nvPr/>
        </p:nvSpPr>
        <p:spPr>
          <a:xfrm rot="-5400000">
            <a:off x="2997062" y="3565872"/>
            <a:ext cx="238910" cy="239067"/>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F8F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00000"/>
              </a:solidFill>
              <a:latin typeface="Arial"/>
              <a:ea typeface="Arial"/>
              <a:cs typeface="Arial"/>
              <a:sym typeface="Arial"/>
            </a:endParaRPr>
          </a:p>
        </p:txBody>
      </p:sp>
      <p:sp>
        <p:nvSpPr>
          <p:cNvPr id="312" name="Google Shape;312;p40"/>
          <p:cNvSpPr txBox="1"/>
          <p:nvPr>
            <p:ph type="ctrTitle"/>
          </p:nvPr>
        </p:nvSpPr>
        <p:spPr>
          <a:xfrm>
            <a:off x="176000" y="754625"/>
            <a:ext cx="8586900" cy="17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Python : Initiation &amp; Approfondissement</a:t>
            </a:r>
            <a:endParaRPr/>
          </a:p>
        </p:txBody>
      </p:sp>
      <p:pic>
        <p:nvPicPr>
          <p:cNvPr id="313" name="Google Shape;313;p40"/>
          <p:cNvPicPr preferRelativeResize="0"/>
          <p:nvPr/>
        </p:nvPicPr>
        <p:blipFill>
          <a:blip r:embed="rId7">
            <a:alphaModFix/>
          </a:blip>
          <a:stretch>
            <a:fillRect/>
          </a:stretch>
        </p:blipFill>
        <p:spPr>
          <a:xfrm>
            <a:off x="565750" y="2937900"/>
            <a:ext cx="946725" cy="946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cxnSp>
        <p:nvCxnSpPr>
          <p:cNvPr id="416" name="Google Shape;416;p4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17" name="Google Shape;417;p49"/>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418" name="Google Shape;418;p49"/>
          <p:cNvSpPr/>
          <p:nvPr/>
        </p:nvSpPr>
        <p:spPr>
          <a:xfrm>
            <a:off x="277450" y="1014450"/>
            <a:ext cx="30894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API &amp; Backend d’applications</a:t>
            </a:r>
            <a:endParaRPr sz="2400">
              <a:solidFill>
                <a:srgbClr val="FFFFFF"/>
              </a:solidFill>
            </a:endParaRPr>
          </a:p>
        </p:txBody>
      </p:sp>
      <p:pic>
        <p:nvPicPr>
          <p:cNvPr id="419" name="Google Shape;419;p49">
            <a:hlinkClick r:id="rId3"/>
          </p:cNvPr>
          <p:cNvPicPr preferRelativeResize="0"/>
          <p:nvPr/>
        </p:nvPicPr>
        <p:blipFill rotWithShape="1">
          <a:blip r:embed="rId4">
            <a:alphaModFix/>
          </a:blip>
          <a:srcRect b="0" l="20357" r="22763" t="0"/>
          <a:stretch/>
        </p:blipFill>
        <p:spPr>
          <a:xfrm>
            <a:off x="7186901" y="3519065"/>
            <a:ext cx="1710966" cy="1538940"/>
          </a:xfrm>
          <a:prstGeom prst="rect">
            <a:avLst/>
          </a:prstGeom>
          <a:noFill/>
          <a:ln>
            <a:noFill/>
          </a:ln>
        </p:spPr>
      </p:pic>
      <p:pic>
        <p:nvPicPr>
          <p:cNvPr id="420" name="Google Shape;420;p49">
            <a:hlinkClick r:id="rId5"/>
          </p:cNvPr>
          <p:cNvPicPr preferRelativeResize="0"/>
          <p:nvPr/>
        </p:nvPicPr>
        <p:blipFill>
          <a:blip r:embed="rId6">
            <a:alphaModFix/>
          </a:blip>
          <a:stretch>
            <a:fillRect/>
          </a:stretch>
        </p:blipFill>
        <p:spPr>
          <a:xfrm>
            <a:off x="7052775" y="977827"/>
            <a:ext cx="1845100" cy="1038275"/>
          </a:xfrm>
          <a:prstGeom prst="rect">
            <a:avLst/>
          </a:prstGeom>
          <a:noFill/>
          <a:ln>
            <a:noFill/>
          </a:ln>
        </p:spPr>
      </p:pic>
      <p:pic>
        <p:nvPicPr>
          <p:cNvPr id="421" name="Google Shape;421;p49">
            <a:hlinkClick r:id="rId7"/>
          </p:cNvPr>
          <p:cNvPicPr preferRelativeResize="0"/>
          <p:nvPr/>
        </p:nvPicPr>
        <p:blipFill>
          <a:blip r:embed="rId8">
            <a:alphaModFix/>
          </a:blip>
          <a:stretch>
            <a:fillRect/>
          </a:stretch>
        </p:blipFill>
        <p:spPr>
          <a:xfrm>
            <a:off x="7052775" y="2356175"/>
            <a:ext cx="1845099" cy="943985"/>
          </a:xfrm>
          <a:prstGeom prst="rect">
            <a:avLst/>
          </a:prstGeom>
          <a:noFill/>
          <a:ln>
            <a:noFill/>
          </a:ln>
        </p:spPr>
      </p:pic>
      <p:sp>
        <p:nvSpPr>
          <p:cNvPr id="422" name="Google Shape;422;p49"/>
          <p:cNvSpPr txBox="1"/>
          <p:nvPr/>
        </p:nvSpPr>
        <p:spPr>
          <a:xfrm>
            <a:off x="277450" y="3346875"/>
            <a:ext cx="6666600" cy="12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Utilisé en production pour de très gros projets de géants de la tech</a:t>
            </a:r>
            <a:r>
              <a:rPr lang="fr" sz="1100">
                <a:solidFill>
                  <a:srgbClr val="21212B"/>
                </a:solidFill>
                <a:highlight>
                  <a:srgbClr val="FFFFFF"/>
                </a:highlight>
                <a:latin typeface="Hind Madurai"/>
                <a:ea typeface="Hind Madurai"/>
                <a:cs typeface="Hind Madurai"/>
                <a:sym typeface="Hind Madurai"/>
              </a:rPr>
              <a:t> :</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90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21% de la base de code de Facebook</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Google : le premier moteur de recherche était en Python, 100 % du backend de Youtube est en Python</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Instagram : c'est une application Django</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Moteur de recommandation et d'analyse Netflix / Spotify</a:t>
            </a:r>
            <a:endParaRPr sz="1100">
              <a:latin typeface="Hind Madurai"/>
              <a:ea typeface="Hind Madurai"/>
              <a:cs typeface="Hind Madurai"/>
              <a:sym typeface="Hind Madurai"/>
            </a:endParaRPr>
          </a:p>
        </p:txBody>
      </p:sp>
      <p:pic>
        <p:nvPicPr>
          <p:cNvPr id="423" name="Google Shape;423;p49"/>
          <p:cNvPicPr preferRelativeResize="0"/>
          <p:nvPr/>
        </p:nvPicPr>
        <p:blipFill>
          <a:blip r:embed="rId9">
            <a:alphaModFix/>
          </a:blip>
          <a:stretch>
            <a:fillRect/>
          </a:stretch>
        </p:blipFill>
        <p:spPr>
          <a:xfrm>
            <a:off x="277450" y="1507125"/>
            <a:ext cx="3084869" cy="1112725"/>
          </a:xfrm>
          <a:prstGeom prst="rect">
            <a:avLst/>
          </a:prstGeom>
          <a:noFill/>
          <a:ln>
            <a:noFill/>
          </a:ln>
        </p:spPr>
      </p:pic>
      <p:sp>
        <p:nvSpPr>
          <p:cNvPr id="424" name="Google Shape;424;p49"/>
          <p:cNvSpPr txBox="1"/>
          <p:nvPr/>
        </p:nvSpPr>
        <p:spPr>
          <a:xfrm>
            <a:off x="277456" y="2525050"/>
            <a:ext cx="6377100" cy="6972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900"/>
              </a:spcBef>
              <a:spcAft>
                <a:spcPts val="900"/>
              </a:spcAft>
              <a:buNone/>
            </a:pPr>
            <a:r>
              <a:rPr b="1" lang="fr" sz="1100" u="sng">
                <a:solidFill>
                  <a:schemeClr val="hlink"/>
                </a:solidFill>
                <a:highlight>
                  <a:srgbClr val="FFFFFF"/>
                </a:highlight>
                <a:latin typeface="Hind Madurai"/>
                <a:ea typeface="Hind Madurai"/>
                <a:cs typeface="Hind Madurai"/>
                <a:sym typeface="Hind Madurai"/>
                <a:hlinkClick r:id="rId10"/>
              </a:rPr>
              <a:t>Python</a:t>
            </a:r>
            <a:r>
              <a:rPr lang="fr" sz="1100">
                <a:solidFill>
                  <a:srgbClr val="21212B"/>
                </a:solidFill>
                <a:highlight>
                  <a:srgbClr val="FFFFFF"/>
                </a:highlight>
                <a:latin typeface="Hind Madurai"/>
                <a:ea typeface="Hind Madurai"/>
                <a:cs typeface="Hind Madurai"/>
                <a:sym typeface="Hind Madurai"/>
              </a:rPr>
              <a:t> est un langage de programmation </a:t>
            </a:r>
            <a:r>
              <a:rPr b="1" lang="fr" sz="1100">
                <a:solidFill>
                  <a:srgbClr val="21212B"/>
                </a:solidFill>
                <a:highlight>
                  <a:srgbClr val="FFFFFF"/>
                </a:highlight>
                <a:latin typeface="Hind Madurai"/>
                <a:ea typeface="Hind Madurai"/>
                <a:cs typeface="Hind Madurai"/>
                <a:sym typeface="Hind Madurai"/>
              </a:rPr>
              <a:t>interprété</a:t>
            </a: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polyvalent</a:t>
            </a:r>
            <a:r>
              <a:rPr lang="fr" sz="1100">
                <a:solidFill>
                  <a:srgbClr val="21212B"/>
                </a:solidFill>
                <a:highlight>
                  <a:srgbClr val="FFFFFF"/>
                </a:highlight>
                <a:latin typeface="Hind Madurai"/>
                <a:ea typeface="Hind Madurai"/>
                <a:cs typeface="Hind Madurai"/>
                <a:sym typeface="Hind Madurai"/>
              </a:rPr>
              <a:t>, dynamique et de </a:t>
            </a:r>
            <a:r>
              <a:rPr b="1" lang="fr" sz="1100">
                <a:solidFill>
                  <a:srgbClr val="21212B"/>
                </a:solidFill>
                <a:highlight>
                  <a:srgbClr val="FFFFFF"/>
                </a:highlight>
                <a:latin typeface="Hind Madurai"/>
                <a:ea typeface="Hind Madurai"/>
                <a:cs typeface="Hind Madurai"/>
                <a:sym typeface="Hind Madurai"/>
              </a:rPr>
              <a:t>haut niveau</a:t>
            </a:r>
            <a:r>
              <a:rPr lang="fr" sz="1100">
                <a:solidFill>
                  <a:srgbClr val="21212B"/>
                </a:solidFill>
                <a:highlight>
                  <a:srgbClr val="FFFFFF"/>
                </a:highlight>
                <a:latin typeface="Hind Madurai"/>
                <a:ea typeface="Hind Madurai"/>
                <a:cs typeface="Hind Madurai"/>
                <a:sym typeface="Hind Madurai"/>
              </a:rPr>
              <a:t>. Il a été créé par </a:t>
            </a:r>
            <a:r>
              <a:rPr lang="fr" sz="1100" u="sng">
                <a:solidFill>
                  <a:schemeClr val="hlink"/>
                </a:solidFill>
                <a:highlight>
                  <a:srgbClr val="FFFFFF"/>
                </a:highlight>
                <a:latin typeface="Hind Madurai"/>
                <a:ea typeface="Hind Madurai"/>
                <a:cs typeface="Hind Madurai"/>
                <a:sym typeface="Hind Madurai"/>
                <a:hlinkClick r:id="rId11"/>
              </a:rPr>
              <a:t>Guido van Rossum</a:t>
            </a:r>
            <a:r>
              <a:rPr lang="fr" sz="1100">
                <a:solidFill>
                  <a:srgbClr val="21212B"/>
                </a:solidFill>
                <a:highlight>
                  <a:srgbClr val="FFFFFF"/>
                </a:highlight>
                <a:latin typeface="Hind Madurai"/>
                <a:ea typeface="Hind Madurai"/>
                <a:cs typeface="Hind Madurai"/>
                <a:sym typeface="Hind Madurai"/>
              </a:rPr>
              <a:t>, nommé Benevolent Dictator for Life, et a été publié pour la première fois en 1991 :</a:t>
            </a:r>
            <a:endParaRPr sz="1100">
              <a:solidFill>
                <a:srgbClr val="21212B"/>
              </a:solidFill>
              <a:highlight>
                <a:srgbClr val="FFFFFF"/>
              </a:highlight>
              <a:latin typeface="Hind Madurai"/>
              <a:ea typeface="Hind Madurai"/>
              <a:cs typeface="Hind Madurai"/>
              <a:sym typeface="Hind Madura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cxnSp>
        <p:nvCxnSpPr>
          <p:cNvPr id="429" name="Google Shape;429;p5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30" name="Google Shape;430;p50"/>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431" name="Google Shape;431;p50"/>
          <p:cNvSpPr/>
          <p:nvPr/>
        </p:nvSpPr>
        <p:spPr>
          <a:xfrm>
            <a:off x="277449" y="1014446"/>
            <a:ext cx="24948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Application de bureau</a:t>
            </a:r>
            <a:endParaRPr sz="2400">
              <a:solidFill>
                <a:srgbClr val="FFFFFF"/>
              </a:solidFill>
            </a:endParaRPr>
          </a:p>
        </p:txBody>
      </p:sp>
      <p:pic>
        <p:nvPicPr>
          <p:cNvPr id="432" name="Google Shape;432;p50">
            <a:hlinkClick r:id="rId3"/>
          </p:cNvPr>
          <p:cNvPicPr preferRelativeResize="0"/>
          <p:nvPr/>
        </p:nvPicPr>
        <p:blipFill>
          <a:blip r:embed="rId4">
            <a:alphaModFix/>
          </a:blip>
          <a:stretch>
            <a:fillRect/>
          </a:stretch>
        </p:blipFill>
        <p:spPr>
          <a:xfrm>
            <a:off x="2968100" y="1702650"/>
            <a:ext cx="1140880" cy="1283875"/>
          </a:xfrm>
          <a:prstGeom prst="rect">
            <a:avLst/>
          </a:prstGeom>
          <a:noFill/>
          <a:ln>
            <a:noFill/>
          </a:ln>
        </p:spPr>
      </p:pic>
      <p:pic>
        <p:nvPicPr>
          <p:cNvPr id="433" name="Google Shape;433;p50">
            <a:hlinkClick r:id="rId5"/>
          </p:cNvPr>
          <p:cNvPicPr preferRelativeResize="0"/>
          <p:nvPr/>
        </p:nvPicPr>
        <p:blipFill>
          <a:blip r:embed="rId6">
            <a:alphaModFix/>
          </a:blip>
          <a:stretch>
            <a:fillRect/>
          </a:stretch>
        </p:blipFill>
        <p:spPr>
          <a:xfrm>
            <a:off x="277448" y="1702650"/>
            <a:ext cx="2494801" cy="1283878"/>
          </a:xfrm>
          <a:prstGeom prst="rect">
            <a:avLst/>
          </a:prstGeom>
          <a:noFill/>
          <a:ln>
            <a:noFill/>
          </a:ln>
        </p:spPr>
      </p:pic>
      <p:sp>
        <p:nvSpPr>
          <p:cNvPr id="434" name="Google Shape;434;p50"/>
          <p:cNvSpPr txBox="1"/>
          <p:nvPr/>
        </p:nvSpPr>
        <p:spPr>
          <a:xfrm>
            <a:off x="2877017" y="982188"/>
            <a:ext cx="586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Tkinter est une bibliothèque standard de Python utilisée pour créer des interfaces graphiques utilisateur (GUI, pour Graphical User Interface). </a:t>
            </a:r>
            <a:endParaRPr sz="1100">
              <a:solidFill>
                <a:srgbClr val="1F1F1F"/>
              </a:solidFill>
              <a:latin typeface="Hind Madurai"/>
              <a:ea typeface="Hind Madurai"/>
              <a:cs typeface="Hind Madurai"/>
              <a:sym typeface="Hind Madura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cxnSp>
        <p:nvCxnSpPr>
          <p:cNvPr id="439" name="Google Shape;439;p5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40" name="Google Shape;440;p51"/>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441" name="Google Shape;441;p51"/>
          <p:cNvSpPr/>
          <p:nvPr/>
        </p:nvSpPr>
        <p:spPr>
          <a:xfrm>
            <a:off x="277450" y="1014450"/>
            <a:ext cx="4092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Data science / Intelligence Artificielle</a:t>
            </a:r>
            <a:endParaRPr sz="2400">
              <a:solidFill>
                <a:srgbClr val="FFFFFF"/>
              </a:solidFill>
            </a:endParaRPr>
          </a:p>
        </p:txBody>
      </p:sp>
      <p:sp>
        <p:nvSpPr>
          <p:cNvPr id="442" name="Google Shape;442;p51"/>
          <p:cNvSpPr txBox="1"/>
          <p:nvPr/>
        </p:nvSpPr>
        <p:spPr>
          <a:xfrm>
            <a:off x="277450" y="1553275"/>
            <a:ext cx="4208700" cy="10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Très utilisé dans la communauté des données</a:t>
            </a:r>
            <a:endParaRPr b="1"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900"/>
              </a:spcBef>
              <a:spcAft>
                <a:spcPts val="0"/>
              </a:spcAft>
              <a:buClr>
                <a:srgbClr val="21212B"/>
              </a:buClr>
              <a:buSzPts val="1100"/>
              <a:buFont typeface="Hind Madurai"/>
              <a:buChar char="●"/>
            </a:pPr>
            <a:r>
              <a:rPr i="1" lang="fr" sz="1100">
                <a:solidFill>
                  <a:srgbClr val="21212B"/>
                </a:solidFill>
                <a:highlight>
                  <a:srgbClr val="FFFFFF"/>
                </a:highlight>
                <a:latin typeface="Hind Madurai"/>
                <a:ea typeface="Hind Madurai"/>
                <a:cs typeface="Hind Madurai"/>
                <a:sym typeface="Hind Madurai"/>
              </a:rPr>
              <a:t>Pandas</a:t>
            </a:r>
            <a:r>
              <a:rPr lang="fr" sz="1100">
                <a:solidFill>
                  <a:srgbClr val="21212B"/>
                </a:solidFill>
                <a:highlight>
                  <a:srgbClr val="FFFFFF"/>
                </a:highlight>
                <a:latin typeface="Hind Madurai"/>
                <a:ea typeface="Hind Madurai"/>
                <a:cs typeface="Hind Madurai"/>
                <a:sym typeface="Hind Madurai"/>
              </a:rPr>
              <a:t> pour la gestion des données, l'analyse</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i="1" lang="fr" sz="1100">
                <a:solidFill>
                  <a:srgbClr val="21212B"/>
                </a:solidFill>
                <a:highlight>
                  <a:srgbClr val="FFFFFF"/>
                </a:highlight>
                <a:latin typeface="Hind Madurai"/>
                <a:ea typeface="Hind Madurai"/>
                <a:cs typeface="Hind Madurai"/>
                <a:sym typeface="Hind Madurai"/>
              </a:rPr>
              <a:t>Matplotlib</a:t>
            </a:r>
            <a:r>
              <a:rPr lang="fr" sz="1100">
                <a:solidFill>
                  <a:srgbClr val="21212B"/>
                </a:solidFill>
                <a:highlight>
                  <a:srgbClr val="FFFFFF"/>
                </a:highlight>
                <a:latin typeface="Hind Madurai"/>
                <a:ea typeface="Hind Madurai"/>
                <a:cs typeface="Hind Madurai"/>
                <a:sym typeface="Hind Madurai"/>
              </a:rPr>
              <a:t> / </a:t>
            </a:r>
            <a:r>
              <a:rPr i="1" lang="fr" sz="1100">
                <a:solidFill>
                  <a:srgbClr val="21212B"/>
                </a:solidFill>
                <a:highlight>
                  <a:srgbClr val="FFFFFF"/>
                </a:highlight>
                <a:latin typeface="Hind Madurai"/>
                <a:ea typeface="Hind Madurai"/>
                <a:cs typeface="Hind Madurai"/>
                <a:sym typeface="Hind Madurai"/>
              </a:rPr>
              <a:t>Plotly</a:t>
            </a:r>
            <a:r>
              <a:rPr lang="fr" sz="1100">
                <a:solidFill>
                  <a:srgbClr val="21212B"/>
                </a:solidFill>
                <a:highlight>
                  <a:srgbClr val="FFFFFF"/>
                </a:highlight>
                <a:latin typeface="Hind Madurai"/>
                <a:ea typeface="Hind Madurai"/>
                <a:cs typeface="Hind Madurai"/>
                <a:sym typeface="Hind Madurai"/>
              </a:rPr>
              <a:t> / </a:t>
            </a:r>
            <a:r>
              <a:rPr i="1" lang="fr" sz="1100">
                <a:solidFill>
                  <a:srgbClr val="21212B"/>
                </a:solidFill>
                <a:highlight>
                  <a:srgbClr val="FFFFFF"/>
                </a:highlight>
                <a:latin typeface="Hind Madurai"/>
                <a:ea typeface="Hind Madurai"/>
                <a:cs typeface="Hind Madurai"/>
                <a:sym typeface="Hind Madurai"/>
              </a:rPr>
              <a:t>Dash</a:t>
            </a:r>
            <a:r>
              <a:rPr lang="fr" sz="1100">
                <a:solidFill>
                  <a:srgbClr val="21212B"/>
                </a:solidFill>
                <a:highlight>
                  <a:srgbClr val="FFFFFF"/>
                </a:highlight>
                <a:latin typeface="Hind Madurai"/>
                <a:ea typeface="Hind Madurai"/>
                <a:cs typeface="Hind Madurai"/>
                <a:sym typeface="Hind Madurai"/>
              </a:rPr>
              <a:t> pour la visualisation des données</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API Python pour toutes les principales bibliothèques ML</a:t>
            </a:r>
            <a:endParaRPr sz="1100">
              <a:latin typeface="Hind Madurai"/>
              <a:ea typeface="Hind Madurai"/>
              <a:cs typeface="Hind Madurai"/>
              <a:sym typeface="Hind Madurai"/>
            </a:endParaRPr>
          </a:p>
        </p:txBody>
      </p:sp>
      <p:pic>
        <p:nvPicPr>
          <p:cNvPr id="443" name="Google Shape;443;p51">
            <a:hlinkClick r:id="rId3"/>
          </p:cNvPr>
          <p:cNvPicPr preferRelativeResize="0"/>
          <p:nvPr/>
        </p:nvPicPr>
        <p:blipFill>
          <a:blip r:embed="rId4">
            <a:alphaModFix/>
          </a:blip>
          <a:stretch>
            <a:fillRect/>
          </a:stretch>
        </p:blipFill>
        <p:spPr>
          <a:xfrm>
            <a:off x="277450" y="2928302"/>
            <a:ext cx="2636527" cy="1432875"/>
          </a:xfrm>
          <a:prstGeom prst="rect">
            <a:avLst/>
          </a:prstGeom>
          <a:noFill/>
          <a:ln>
            <a:noFill/>
          </a:ln>
        </p:spPr>
      </p:pic>
      <p:sp>
        <p:nvSpPr>
          <p:cNvPr id="444" name="Google Shape;444;p51"/>
          <p:cNvSpPr txBox="1"/>
          <p:nvPr/>
        </p:nvSpPr>
        <p:spPr>
          <a:xfrm>
            <a:off x="2986425" y="2835475"/>
            <a:ext cx="5560200" cy="202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OpenAI est un laboratoire de recherche en intelligence artificielle composé de la société à but lucratif OpenAI LP et de sa société mère, l'association à but non lucratif OpenAI Inc. La société a été fondée en 2015 dans le but de promouvoir et de développer une IA conviviale. </a:t>
            </a:r>
            <a:br>
              <a:rPr lang="fr" sz="1100">
                <a:solidFill>
                  <a:srgbClr val="21212B"/>
                </a:solidFill>
                <a:highlight>
                  <a:srgbClr val="FFFFFF"/>
                </a:highlight>
                <a:latin typeface="Hind Madurai"/>
                <a:ea typeface="Hind Madurai"/>
                <a:cs typeface="Hind Madurai"/>
                <a:sym typeface="Hind Madurai"/>
              </a:rPr>
            </a:br>
            <a:br>
              <a:rPr lang="fr" sz="1100">
                <a:solidFill>
                  <a:srgbClr val="21212B"/>
                </a:solidFill>
                <a:highlight>
                  <a:srgbClr val="FFFFFF"/>
                </a:highlight>
                <a:latin typeface="Hind Madurai"/>
                <a:ea typeface="Hind Madurai"/>
                <a:cs typeface="Hind Madurai"/>
                <a:sym typeface="Hind Madurai"/>
              </a:rPr>
            </a:br>
            <a:r>
              <a:rPr lang="fr" sz="1100">
                <a:solidFill>
                  <a:srgbClr val="21212B"/>
                </a:solidFill>
                <a:highlight>
                  <a:srgbClr val="FFFFFF"/>
                </a:highlight>
                <a:latin typeface="Hind Madurai"/>
                <a:ea typeface="Hind Madurai"/>
                <a:cs typeface="Hind Madurai"/>
                <a:sym typeface="Hind Madurai"/>
              </a:rPr>
              <a:t>OpenAI se concentre sur la création de technologies d'IA sûres, transparentes et bénéfiques pour l'humanité, et mène des recherches dans divers domaines, notamment l'apprentissage automatique, la robotique et l'économie.</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900"/>
              </a:spcAft>
              <a:buNone/>
            </a:pPr>
            <a:r>
              <a:rPr lang="fr" sz="1100" u="sng">
                <a:solidFill>
                  <a:schemeClr val="hlink"/>
                </a:solidFill>
                <a:highlight>
                  <a:srgbClr val="FFFFFF"/>
                </a:highlight>
                <a:latin typeface="Hind Madurai"/>
                <a:ea typeface="Hind Madurai"/>
                <a:cs typeface="Hind Madurai"/>
                <a:sym typeface="Hind Madurai"/>
                <a:hlinkClick r:id="rId5"/>
              </a:rPr>
              <a:t>chat</a:t>
            </a:r>
            <a:r>
              <a:rPr lang="fr" sz="1100">
                <a:solidFill>
                  <a:srgbClr val="21212B"/>
                </a:solidFill>
                <a:highlight>
                  <a:srgbClr val="FFFFFF"/>
                </a:highlight>
                <a:latin typeface="Hind Madurai"/>
                <a:ea typeface="Hind Madurai"/>
                <a:cs typeface="Hind Madurai"/>
                <a:sym typeface="Hind Madurai"/>
              </a:rPr>
              <a:t>. </a:t>
            </a:r>
            <a:endParaRPr sz="1100">
              <a:latin typeface="Hind Madurai"/>
              <a:ea typeface="Hind Madurai"/>
              <a:cs typeface="Hind Madurai"/>
              <a:sym typeface="Hind Madurai"/>
            </a:endParaRPr>
          </a:p>
        </p:txBody>
      </p:sp>
      <p:pic>
        <p:nvPicPr>
          <p:cNvPr id="445" name="Google Shape;445;p51">
            <a:hlinkClick r:id="rId6"/>
          </p:cNvPr>
          <p:cNvPicPr preferRelativeResize="0"/>
          <p:nvPr/>
        </p:nvPicPr>
        <p:blipFill rotWithShape="1">
          <a:blip r:embed="rId7">
            <a:alphaModFix/>
          </a:blip>
          <a:srcRect b="33728" l="0" r="0" t="31327"/>
          <a:stretch/>
        </p:blipFill>
        <p:spPr>
          <a:xfrm>
            <a:off x="4919751" y="1712737"/>
            <a:ext cx="3237499" cy="73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2"/>
          <p:cNvSpPr/>
          <p:nvPr/>
        </p:nvSpPr>
        <p:spPr>
          <a:xfrm>
            <a:off x="612175" y="762750"/>
            <a:ext cx="2769000" cy="513000"/>
          </a:xfrm>
          <a:prstGeom prst="rect">
            <a:avLst/>
          </a:prstGeom>
          <a:solidFill>
            <a:schemeClr val="dk1"/>
          </a:solidFill>
          <a:ln>
            <a:noFill/>
          </a:ln>
        </p:spPr>
        <p:txBody>
          <a:bodyPr anchorCtr="0" anchor="ctr" bIns="34275" lIns="68575" spcFirstLastPara="1" rIns="68575" wrap="square" tIns="34275">
            <a:noAutofit/>
          </a:bodyPr>
          <a:lstStyle/>
          <a:p>
            <a:pPr indent="0" lvl="0" marL="0" rtl="0" algn="ctr">
              <a:spcBef>
                <a:spcPts val="0"/>
              </a:spcBef>
              <a:spcAft>
                <a:spcPts val="0"/>
              </a:spcAft>
              <a:buSzPts val="800"/>
              <a:buNone/>
            </a:pPr>
            <a:r>
              <a:rPr b="1" lang="fr">
                <a:solidFill>
                  <a:srgbClr val="FFFFFF"/>
                </a:solidFill>
              </a:rPr>
              <a:t>IDE (environnement de dev)</a:t>
            </a:r>
            <a:endParaRPr sz="2000">
              <a:solidFill>
                <a:srgbClr val="FFFFFF"/>
              </a:solidFill>
            </a:endParaRPr>
          </a:p>
        </p:txBody>
      </p:sp>
      <p:sp>
        <p:nvSpPr>
          <p:cNvPr id="451" name="Google Shape;451;p52"/>
          <p:cNvSpPr/>
          <p:nvPr/>
        </p:nvSpPr>
        <p:spPr>
          <a:xfrm>
            <a:off x="612175" y="2299600"/>
            <a:ext cx="2574600" cy="513000"/>
          </a:xfrm>
          <a:prstGeom prst="rect">
            <a:avLst/>
          </a:prstGeom>
          <a:solidFill>
            <a:schemeClr val="dk1"/>
          </a:solidFill>
          <a:ln>
            <a:noFill/>
          </a:ln>
        </p:spPr>
        <p:txBody>
          <a:bodyPr anchorCtr="0" anchor="ctr" bIns="34275" lIns="68575" spcFirstLastPara="1" rIns="68575" wrap="square" tIns="34275">
            <a:noAutofit/>
          </a:bodyPr>
          <a:lstStyle/>
          <a:p>
            <a:pPr indent="0" lvl="0" marL="0" rtl="0" algn="ctr">
              <a:spcBef>
                <a:spcPts val="0"/>
              </a:spcBef>
              <a:spcAft>
                <a:spcPts val="0"/>
              </a:spcAft>
              <a:buSzPts val="800"/>
              <a:buNone/>
            </a:pPr>
            <a:r>
              <a:rPr b="1" lang="fr">
                <a:solidFill>
                  <a:srgbClr val="FFFFFF"/>
                </a:solidFill>
              </a:rPr>
              <a:t>Bibliothèques Data Science</a:t>
            </a:r>
            <a:endParaRPr sz="2000">
              <a:solidFill>
                <a:srgbClr val="FFFFFF"/>
              </a:solidFill>
            </a:endParaRPr>
          </a:p>
        </p:txBody>
      </p:sp>
      <p:pic>
        <p:nvPicPr>
          <p:cNvPr id="452" name="Google Shape;452;p52">
            <a:hlinkClick r:id="rId3"/>
          </p:cNvPr>
          <p:cNvPicPr preferRelativeResize="0"/>
          <p:nvPr/>
        </p:nvPicPr>
        <p:blipFill>
          <a:blip r:embed="rId4">
            <a:alphaModFix/>
          </a:blip>
          <a:stretch>
            <a:fillRect/>
          </a:stretch>
        </p:blipFill>
        <p:spPr>
          <a:xfrm>
            <a:off x="2234613" y="3615286"/>
            <a:ext cx="1410876" cy="570225"/>
          </a:xfrm>
          <a:prstGeom prst="rect">
            <a:avLst/>
          </a:prstGeom>
          <a:noFill/>
          <a:ln>
            <a:noFill/>
          </a:ln>
        </p:spPr>
      </p:pic>
      <p:pic>
        <p:nvPicPr>
          <p:cNvPr id="453" name="Google Shape;453;p52">
            <a:hlinkClick r:id="rId5"/>
          </p:cNvPr>
          <p:cNvPicPr preferRelativeResize="0"/>
          <p:nvPr/>
        </p:nvPicPr>
        <p:blipFill rotWithShape="1">
          <a:blip r:embed="rId6">
            <a:alphaModFix/>
          </a:blip>
          <a:srcRect b="0" l="0" r="0" t="10185"/>
          <a:stretch/>
        </p:blipFill>
        <p:spPr>
          <a:xfrm>
            <a:off x="612175" y="3615287"/>
            <a:ext cx="1410876" cy="570225"/>
          </a:xfrm>
          <a:prstGeom prst="rect">
            <a:avLst/>
          </a:prstGeom>
          <a:noFill/>
          <a:ln>
            <a:noFill/>
          </a:ln>
        </p:spPr>
      </p:pic>
      <p:pic>
        <p:nvPicPr>
          <p:cNvPr id="454" name="Google Shape;454;p52">
            <a:hlinkClick r:id="rId7"/>
          </p:cNvPr>
          <p:cNvPicPr preferRelativeResize="0"/>
          <p:nvPr/>
        </p:nvPicPr>
        <p:blipFill>
          <a:blip r:embed="rId8">
            <a:alphaModFix/>
          </a:blip>
          <a:stretch>
            <a:fillRect/>
          </a:stretch>
        </p:blipFill>
        <p:spPr>
          <a:xfrm>
            <a:off x="3905300" y="3698065"/>
            <a:ext cx="1410875" cy="404633"/>
          </a:xfrm>
          <a:prstGeom prst="rect">
            <a:avLst/>
          </a:prstGeom>
          <a:noFill/>
          <a:ln>
            <a:noFill/>
          </a:ln>
        </p:spPr>
      </p:pic>
      <p:pic>
        <p:nvPicPr>
          <p:cNvPr id="455" name="Google Shape;455;p52">
            <a:hlinkClick r:id="rId9"/>
          </p:cNvPr>
          <p:cNvPicPr preferRelativeResize="0"/>
          <p:nvPr/>
        </p:nvPicPr>
        <p:blipFill>
          <a:blip r:embed="rId10">
            <a:alphaModFix/>
          </a:blip>
          <a:stretch>
            <a:fillRect/>
          </a:stretch>
        </p:blipFill>
        <p:spPr>
          <a:xfrm>
            <a:off x="7041696" y="3865361"/>
            <a:ext cx="586341" cy="679650"/>
          </a:xfrm>
          <a:prstGeom prst="rect">
            <a:avLst/>
          </a:prstGeom>
          <a:noFill/>
          <a:ln>
            <a:noFill/>
          </a:ln>
        </p:spPr>
      </p:pic>
      <p:pic>
        <p:nvPicPr>
          <p:cNvPr id="456" name="Google Shape;456;p52"/>
          <p:cNvPicPr preferRelativeResize="0"/>
          <p:nvPr/>
        </p:nvPicPr>
        <p:blipFill>
          <a:blip r:embed="rId11">
            <a:alphaModFix/>
          </a:blip>
          <a:stretch>
            <a:fillRect/>
          </a:stretch>
        </p:blipFill>
        <p:spPr>
          <a:xfrm>
            <a:off x="7708512" y="3865375"/>
            <a:ext cx="1359276" cy="679638"/>
          </a:xfrm>
          <a:prstGeom prst="rect">
            <a:avLst/>
          </a:prstGeom>
          <a:noFill/>
          <a:ln>
            <a:noFill/>
          </a:ln>
        </p:spPr>
      </p:pic>
      <p:pic>
        <p:nvPicPr>
          <p:cNvPr id="457" name="Google Shape;457;p52">
            <a:hlinkClick r:id="rId12"/>
          </p:cNvPr>
          <p:cNvPicPr preferRelativeResize="0"/>
          <p:nvPr/>
        </p:nvPicPr>
        <p:blipFill>
          <a:blip r:embed="rId13">
            <a:alphaModFix/>
          </a:blip>
          <a:stretch>
            <a:fillRect/>
          </a:stretch>
        </p:blipFill>
        <p:spPr>
          <a:xfrm>
            <a:off x="5504060" y="3865362"/>
            <a:ext cx="1537623" cy="679650"/>
          </a:xfrm>
          <a:prstGeom prst="rect">
            <a:avLst/>
          </a:prstGeom>
          <a:noFill/>
          <a:ln>
            <a:noFill/>
          </a:ln>
        </p:spPr>
      </p:pic>
      <p:sp>
        <p:nvSpPr>
          <p:cNvPr id="458" name="Google Shape;458;p52"/>
          <p:cNvSpPr/>
          <p:nvPr/>
        </p:nvSpPr>
        <p:spPr>
          <a:xfrm>
            <a:off x="5646900" y="2299600"/>
            <a:ext cx="1798500" cy="513000"/>
          </a:xfrm>
          <a:prstGeom prst="rect">
            <a:avLst/>
          </a:prstGeom>
          <a:solidFill>
            <a:schemeClr val="dk1"/>
          </a:solidFill>
          <a:ln>
            <a:noFill/>
          </a:ln>
        </p:spPr>
        <p:txBody>
          <a:bodyPr anchorCtr="0" anchor="ctr" bIns="34275" lIns="68575" spcFirstLastPara="1" rIns="68575" wrap="square" tIns="34275">
            <a:noAutofit/>
          </a:bodyPr>
          <a:lstStyle/>
          <a:p>
            <a:pPr indent="0" lvl="0" marL="0" rtl="0" algn="ctr">
              <a:spcBef>
                <a:spcPts val="0"/>
              </a:spcBef>
              <a:spcAft>
                <a:spcPts val="0"/>
              </a:spcAft>
              <a:buSzPts val="800"/>
              <a:buNone/>
            </a:pPr>
            <a:r>
              <a:rPr b="1" lang="fr">
                <a:solidFill>
                  <a:srgbClr val="FFFFFF"/>
                </a:solidFill>
              </a:rPr>
              <a:t>Les Notebooks</a:t>
            </a:r>
            <a:endParaRPr sz="2000">
              <a:solidFill>
                <a:srgbClr val="FFFFFF"/>
              </a:solidFill>
            </a:endParaRPr>
          </a:p>
        </p:txBody>
      </p:sp>
      <p:pic>
        <p:nvPicPr>
          <p:cNvPr id="459" name="Google Shape;459;p52">
            <a:hlinkClick r:id="rId14"/>
          </p:cNvPr>
          <p:cNvPicPr preferRelativeResize="0"/>
          <p:nvPr/>
        </p:nvPicPr>
        <p:blipFill rotWithShape="1">
          <a:blip r:embed="rId15">
            <a:alphaModFix/>
          </a:blip>
          <a:srcRect b="0" l="0" r="0" t="59038"/>
          <a:stretch/>
        </p:blipFill>
        <p:spPr>
          <a:xfrm>
            <a:off x="612175" y="4277412"/>
            <a:ext cx="1650075" cy="450600"/>
          </a:xfrm>
          <a:prstGeom prst="rect">
            <a:avLst/>
          </a:prstGeom>
          <a:noFill/>
          <a:ln>
            <a:noFill/>
          </a:ln>
        </p:spPr>
      </p:pic>
      <p:pic>
        <p:nvPicPr>
          <p:cNvPr id="460" name="Google Shape;460;p52">
            <a:hlinkClick r:id="rId16"/>
          </p:cNvPr>
          <p:cNvPicPr preferRelativeResize="0"/>
          <p:nvPr/>
        </p:nvPicPr>
        <p:blipFill>
          <a:blip r:embed="rId17">
            <a:alphaModFix/>
          </a:blip>
          <a:stretch>
            <a:fillRect/>
          </a:stretch>
        </p:blipFill>
        <p:spPr>
          <a:xfrm>
            <a:off x="4168850" y="4228300"/>
            <a:ext cx="1019475" cy="548801"/>
          </a:xfrm>
          <a:prstGeom prst="rect">
            <a:avLst/>
          </a:prstGeom>
          <a:noFill/>
          <a:ln>
            <a:noFill/>
          </a:ln>
        </p:spPr>
      </p:pic>
      <p:pic>
        <p:nvPicPr>
          <p:cNvPr id="461" name="Google Shape;461;p52">
            <a:hlinkClick r:id="rId18"/>
          </p:cNvPr>
          <p:cNvPicPr preferRelativeResize="0"/>
          <p:nvPr/>
        </p:nvPicPr>
        <p:blipFill rotWithShape="1">
          <a:blip r:embed="rId15">
            <a:alphaModFix/>
          </a:blip>
          <a:srcRect b="59038" l="0" r="0" t="0"/>
          <a:stretch/>
        </p:blipFill>
        <p:spPr>
          <a:xfrm>
            <a:off x="2319863" y="4277389"/>
            <a:ext cx="1650075" cy="450600"/>
          </a:xfrm>
          <a:prstGeom prst="rect">
            <a:avLst/>
          </a:prstGeom>
          <a:noFill/>
          <a:ln>
            <a:noFill/>
          </a:ln>
        </p:spPr>
      </p:pic>
      <p:cxnSp>
        <p:nvCxnSpPr>
          <p:cNvPr id="462" name="Google Shape;462;p5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63" name="Google Shape;463;p52"/>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pic>
        <p:nvPicPr>
          <p:cNvPr id="464" name="Google Shape;464;p52">
            <a:hlinkClick r:id="rId19"/>
          </p:cNvPr>
          <p:cNvPicPr preferRelativeResize="0"/>
          <p:nvPr/>
        </p:nvPicPr>
        <p:blipFill>
          <a:blip r:embed="rId20">
            <a:alphaModFix/>
          </a:blip>
          <a:stretch>
            <a:fillRect/>
          </a:stretch>
        </p:blipFill>
        <p:spPr>
          <a:xfrm>
            <a:off x="6312375" y="1365138"/>
            <a:ext cx="532375" cy="532355"/>
          </a:xfrm>
          <a:prstGeom prst="rect">
            <a:avLst/>
          </a:prstGeom>
          <a:noFill/>
          <a:ln>
            <a:noFill/>
          </a:ln>
        </p:spPr>
      </p:pic>
      <p:pic>
        <p:nvPicPr>
          <p:cNvPr id="465" name="Google Shape;465;p52">
            <a:hlinkClick r:id="rId21"/>
          </p:cNvPr>
          <p:cNvPicPr preferRelativeResize="0"/>
          <p:nvPr/>
        </p:nvPicPr>
        <p:blipFill>
          <a:blip r:embed="rId22">
            <a:alphaModFix/>
          </a:blip>
          <a:stretch>
            <a:fillRect/>
          </a:stretch>
        </p:blipFill>
        <p:spPr>
          <a:xfrm>
            <a:off x="7006249" y="1365115"/>
            <a:ext cx="532374" cy="532396"/>
          </a:xfrm>
          <a:prstGeom prst="rect">
            <a:avLst/>
          </a:prstGeom>
          <a:noFill/>
          <a:ln>
            <a:noFill/>
          </a:ln>
        </p:spPr>
      </p:pic>
      <p:pic>
        <p:nvPicPr>
          <p:cNvPr id="466" name="Google Shape;466;p52">
            <a:hlinkClick r:id="rId23"/>
          </p:cNvPr>
          <p:cNvPicPr preferRelativeResize="0"/>
          <p:nvPr/>
        </p:nvPicPr>
        <p:blipFill>
          <a:blip r:embed="rId24">
            <a:alphaModFix/>
          </a:blip>
          <a:stretch>
            <a:fillRect/>
          </a:stretch>
        </p:blipFill>
        <p:spPr>
          <a:xfrm>
            <a:off x="7538625" y="1365134"/>
            <a:ext cx="1064751" cy="532376"/>
          </a:xfrm>
          <a:prstGeom prst="rect">
            <a:avLst/>
          </a:prstGeom>
          <a:noFill/>
          <a:ln>
            <a:noFill/>
          </a:ln>
        </p:spPr>
      </p:pic>
      <p:pic>
        <p:nvPicPr>
          <p:cNvPr id="467" name="Google Shape;467;p52">
            <a:hlinkClick r:id="rId25"/>
          </p:cNvPr>
          <p:cNvPicPr preferRelativeResize="0"/>
          <p:nvPr/>
        </p:nvPicPr>
        <p:blipFill>
          <a:blip r:embed="rId26">
            <a:alphaModFix/>
          </a:blip>
          <a:stretch>
            <a:fillRect/>
          </a:stretch>
        </p:blipFill>
        <p:spPr>
          <a:xfrm>
            <a:off x="5646902" y="1387528"/>
            <a:ext cx="532371" cy="487566"/>
          </a:xfrm>
          <a:prstGeom prst="rect">
            <a:avLst/>
          </a:prstGeom>
          <a:noFill/>
          <a:ln>
            <a:noFill/>
          </a:ln>
        </p:spPr>
      </p:pic>
      <p:sp>
        <p:nvSpPr>
          <p:cNvPr id="468" name="Google Shape;468;p52"/>
          <p:cNvSpPr txBox="1"/>
          <p:nvPr/>
        </p:nvSpPr>
        <p:spPr>
          <a:xfrm>
            <a:off x="612175" y="1365125"/>
            <a:ext cx="4704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 IDE, ou Environnement de Développement Intégré (Integrated Development Environment en anglais), est un logiciel ou une application qui offre un ensemble d'outils et de fonctionnalités destiné à simplifier le processus de développement de logiciels. </a:t>
            </a:r>
            <a:endParaRPr sz="1100">
              <a:solidFill>
                <a:srgbClr val="1F1F1F"/>
              </a:solidFill>
              <a:highlight>
                <a:srgbClr val="FFFFFF"/>
              </a:highlight>
              <a:latin typeface="Hind Madurai"/>
              <a:ea typeface="Hind Madurai"/>
              <a:cs typeface="Hind Madurai"/>
              <a:sym typeface="Hind Madurai"/>
            </a:endParaRPr>
          </a:p>
        </p:txBody>
      </p:sp>
      <p:sp>
        <p:nvSpPr>
          <p:cNvPr id="469" name="Google Shape;469;p52"/>
          <p:cNvSpPr txBox="1"/>
          <p:nvPr/>
        </p:nvSpPr>
        <p:spPr>
          <a:xfrm>
            <a:off x="612175" y="2867600"/>
            <a:ext cx="474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Une bibliothèque est un ensemble de fonctions, de classes et de modules préécrits et réutilisables qui peuvent être utilisés pour simplifier le développement de logiciels. </a:t>
            </a:r>
            <a:endParaRPr sz="1100">
              <a:solidFill>
                <a:srgbClr val="1F1F1F"/>
              </a:solidFill>
              <a:highlight>
                <a:srgbClr val="FFFFFF"/>
              </a:highlight>
              <a:latin typeface="Hind Madurai"/>
              <a:ea typeface="Hind Madurai"/>
              <a:cs typeface="Hind Madurai"/>
              <a:sym typeface="Hind Madurai"/>
            </a:endParaRPr>
          </a:p>
        </p:txBody>
      </p:sp>
      <p:sp>
        <p:nvSpPr>
          <p:cNvPr id="470" name="Google Shape;470;p52"/>
          <p:cNvSpPr txBox="1"/>
          <p:nvPr/>
        </p:nvSpPr>
        <p:spPr>
          <a:xfrm>
            <a:off x="5630538" y="2875625"/>
            <a:ext cx="32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 notebook est une interface utilisateur qui permet aux utilisateurs de combiner du code, des textes explicatifs, des images, des graphiques et des résultats dans un seul document interactif.</a:t>
            </a:r>
            <a:endParaRPr sz="1100">
              <a:solidFill>
                <a:srgbClr val="1F1F1F"/>
              </a:solidFill>
              <a:highlight>
                <a:srgbClr val="FFFFFF"/>
              </a:highlight>
              <a:latin typeface="Hind Madurai"/>
              <a:ea typeface="Hind Madurai"/>
              <a:cs typeface="Hind Madurai"/>
              <a:sym typeface="Hind Madura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3"/>
          <p:cNvSpPr txBox="1"/>
          <p:nvPr/>
        </p:nvSpPr>
        <p:spPr>
          <a:xfrm>
            <a:off x="809475" y="979725"/>
            <a:ext cx="7017900" cy="3036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900"/>
              </a:spcBef>
              <a:spcAft>
                <a:spcPts val="0"/>
              </a:spcAft>
              <a:buNone/>
            </a:pPr>
            <a:r>
              <a:rPr b="1" lang="fr" sz="1100">
                <a:solidFill>
                  <a:srgbClr val="21212B"/>
                </a:solidFill>
                <a:highlight>
                  <a:srgbClr val="FFFFFF"/>
                </a:highlight>
                <a:latin typeface="Quicksand"/>
                <a:ea typeface="Quicksand"/>
                <a:cs typeface="Quicksand"/>
                <a:sym typeface="Quicksand"/>
              </a:rPr>
              <a:t>Ces TPs ont pour objectifs de se familiariser à la syntaxe du langage de programmation Python.</a:t>
            </a:r>
            <a:br>
              <a:rPr b="1" lang="fr" sz="1100">
                <a:solidFill>
                  <a:srgbClr val="21212B"/>
                </a:solidFill>
                <a:highlight>
                  <a:srgbClr val="FFFFFF"/>
                </a:highlight>
                <a:latin typeface="Quicksand"/>
                <a:ea typeface="Quicksand"/>
                <a:cs typeface="Quicksand"/>
                <a:sym typeface="Quicksand"/>
              </a:rPr>
            </a:br>
            <a:r>
              <a:rPr b="1" lang="fr" sz="1100">
                <a:solidFill>
                  <a:srgbClr val="21212B"/>
                </a:solidFill>
                <a:highlight>
                  <a:srgbClr val="FFFFFF"/>
                </a:highlight>
                <a:latin typeface="Quicksand"/>
                <a:ea typeface="Quicksand"/>
                <a:cs typeface="Quicksand"/>
                <a:sym typeface="Quicksand"/>
              </a:rPr>
              <a:t>Les TP1 et TP2 sont à réaliser en ligne sur les serveurs de Google Collab.</a:t>
            </a:r>
            <a:br>
              <a:rPr b="1" lang="fr" sz="1100">
                <a:solidFill>
                  <a:srgbClr val="21212B"/>
                </a:solidFill>
                <a:highlight>
                  <a:srgbClr val="FFFFFF"/>
                </a:highlight>
                <a:latin typeface="Quicksand"/>
                <a:ea typeface="Quicksand"/>
                <a:cs typeface="Quicksand"/>
                <a:sym typeface="Quicksand"/>
              </a:rPr>
            </a:br>
            <a:endParaRPr b="1" sz="1100">
              <a:solidFill>
                <a:srgbClr val="21212B"/>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0"/>
              </a:spcAft>
              <a:buNone/>
            </a:pPr>
            <a:r>
              <a:rPr b="1" lang="fr" sz="1100">
                <a:solidFill>
                  <a:srgbClr val="21212B"/>
                </a:solidFill>
                <a:highlight>
                  <a:srgbClr val="FFFFFF"/>
                </a:highlight>
                <a:latin typeface="Quicksand"/>
                <a:ea typeface="Quicksand"/>
                <a:cs typeface="Quicksand"/>
                <a:sym typeface="Quicksand"/>
              </a:rPr>
              <a:t>TP1 - Introduction à Python - Variables et modules standards</a:t>
            </a:r>
            <a:br>
              <a:rPr b="1"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Accédez au notebook suivant : </a:t>
            </a:r>
            <a:r>
              <a:rPr b="1" lang="fr" sz="1100" u="sng">
                <a:solidFill>
                  <a:schemeClr val="hlink"/>
                </a:solidFill>
                <a:highlight>
                  <a:srgbClr val="FFFFFF"/>
                </a:highlight>
                <a:latin typeface="Quicksand"/>
                <a:ea typeface="Quicksand"/>
                <a:cs typeface="Quicksand"/>
                <a:sym typeface="Quicksand"/>
                <a:hlinkClick r:id="rId3"/>
              </a:rPr>
              <a:t>TP1 - Variables et modules standards</a:t>
            </a:r>
            <a:br>
              <a:rPr b="1"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Suivez les instructions présentes dans le notebook.</a:t>
            </a:r>
            <a:br>
              <a:rPr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a:t>
            </a:r>
            <a:r>
              <a:rPr b="1" lang="fr" sz="1100">
                <a:solidFill>
                  <a:srgbClr val="21212B"/>
                </a:solidFill>
                <a:highlight>
                  <a:srgbClr val="FFFFFF"/>
                </a:highlight>
                <a:latin typeface="Quicksand"/>
                <a:ea typeface="Quicksand"/>
                <a:cs typeface="Quicksand"/>
                <a:sym typeface="Quicksand"/>
              </a:rPr>
              <a:t>Corrections</a:t>
            </a:r>
            <a:r>
              <a:rPr lang="fr" sz="1100">
                <a:solidFill>
                  <a:srgbClr val="FF0000"/>
                </a:solidFill>
                <a:highlight>
                  <a:srgbClr val="FFFFFF"/>
                </a:highlight>
                <a:latin typeface="Quicksand"/>
                <a:ea typeface="Quicksand"/>
                <a:cs typeface="Quicksand"/>
                <a:sym typeface="Quicksand"/>
              </a:rPr>
              <a:t> </a:t>
            </a:r>
            <a:endParaRPr sz="1100">
              <a:solidFill>
                <a:srgbClr val="FF0000"/>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0"/>
              </a:spcAft>
              <a:buNone/>
            </a:pPr>
            <a:br>
              <a:rPr lang="fr" sz="1100">
                <a:solidFill>
                  <a:srgbClr val="21212B"/>
                </a:solidFill>
                <a:highlight>
                  <a:srgbClr val="FFFFFF"/>
                </a:highlight>
                <a:latin typeface="Quicksand"/>
                <a:ea typeface="Quicksand"/>
                <a:cs typeface="Quicksand"/>
                <a:sym typeface="Quicksand"/>
              </a:rPr>
            </a:br>
            <a:br>
              <a:rPr b="1" lang="fr" sz="1100">
                <a:solidFill>
                  <a:srgbClr val="21212B"/>
                </a:solidFill>
                <a:highlight>
                  <a:srgbClr val="FFFFFF"/>
                </a:highlight>
                <a:latin typeface="Quicksand"/>
                <a:ea typeface="Quicksand"/>
                <a:cs typeface="Quicksand"/>
                <a:sym typeface="Quicksand"/>
              </a:rPr>
            </a:br>
            <a:r>
              <a:rPr b="1" lang="fr" sz="1100">
                <a:solidFill>
                  <a:srgbClr val="21212B"/>
                </a:solidFill>
                <a:highlight>
                  <a:srgbClr val="FFFFFF"/>
                </a:highlight>
                <a:latin typeface="Quicksand"/>
                <a:ea typeface="Quicksand"/>
                <a:cs typeface="Quicksand"/>
                <a:sym typeface="Quicksand"/>
              </a:rPr>
              <a:t>TP2 - Introduction à Python - Conditions, Boucles et exceptions </a:t>
            </a:r>
            <a:endParaRPr b="1" sz="1100">
              <a:solidFill>
                <a:srgbClr val="21212B"/>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900"/>
              </a:spcAft>
              <a:buNone/>
            </a:pPr>
            <a:r>
              <a:rPr lang="fr" sz="1100">
                <a:solidFill>
                  <a:srgbClr val="21212B"/>
                </a:solidFill>
                <a:highlight>
                  <a:srgbClr val="FFFFFF"/>
                </a:highlight>
                <a:latin typeface="Quicksand"/>
                <a:ea typeface="Quicksand"/>
                <a:cs typeface="Quicksand"/>
                <a:sym typeface="Quicksand"/>
              </a:rPr>
              <a:t>Accédez au notebook suivant :  </a:t>
            </a:r>
            <a:r>
              <a:rPr b="1" lang="fr" sz="1100" u="sng">
                <a:solidFill>
                  <a:schemeClr val="hlink"/>
                </a:solidFill>
                <a:highlight>
                  <a:srgbClr val="FFFFFF"/>
                </a:highlight>
                <a:latin typeface="Quicksand"/>
                <a:ea typeface="Quicksand"/>
                <a:cs typeface="Quicksand"/>
                <a:sym typeface="Quicksand"/>
                <a:hlinkClick r:id="rId4"/>
              </a:rPr>
              <a:t>TP2 - Conditions, Boucles et exceptions</a:t>
            </a:r>
            <a:br>
              <a:rPr b="1"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Suivez les instructions présentes dans le notebook.</a:t>
            </a:r>
            <a:br>
              <a:rPr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a:t>
            </a:r>
            <a:r>
              <a:rPr b="1" lang="fr" sz="1100">
                <a:solidFill>
                  <a:srgbClr val="21212B"/>
                </a:solidFill>
                <a:highlight>
                  <a:srgbClr val="FFFFFF"/>
                </a:highlight>
                <a:latin typeface="Quicksand"/>
                <a:ea typeface="Quicksand"/>
                <a:cs typeface="Quicksand"/>
                <a:sym typeface="Quicksand"/>
              </a:rPr>
              <a:t>Corrections</a:t>
            </a:r>
            <a:r>
              <a:rPr lang="fr" sz="1100">
                <a:solidFill>
                  <a:srgbClr val="21212B"/>
                </a:solidFill>
                <a:highlight>
                  <a:srgbClr val="FFFFFF"/>
                </a:highlight>
                <a:latin typeface="Quicksand"/>
                <a:ea typeface="Quicksand"/>
                <a:cs typeface="Quicksand"/>
                <a:sym typeface="Quicksand"/>
              </a:rPr>
              <a:t> </a:t>
            </a:r>
            <a:endParaRPr b="1" sz="1100">
              <a:solidFill>
                <a:srgbClr val="21212B"/>
              </a:solidFill>
              <a:highlight>
                <a:srgbClr val="FFFFFF"/>
              </a:highlight>
              <a:latin typeface="Quicksand"/>
              <a:ea typeface="Quicksand"/>
              <a:cs typeface="Quicksand"/>
              <a:sym typeface="Quicksand"/>
            </a:endParaRPr>
          </a:p>
        </p:txBody>
      </p:sp>
      <p:cxnSp>
        <p:nvCxnSpPr>
          <p:cNvPr id="476" name="Google Shape;476;p5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77" name="Google Shape;477;p53"/>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4"/>
          <p:cNvSpPr txBox="1"/>
          <p:nvPr/>
        </p:nvSpPr>
        <p:spPr>
          <a:xfrm>
            <a:off x="364400" y="662325"/>
            <a:ext cx="8329200" cy="421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fr" sz="1600">
                <a:solidFill>
                  <a:srgbClr val="21212B"/>
                </a:solidFill>
                <a:highlight>
                  <a:srgbClr val="FFFFFF"/>
                </a:highlight>
                <a:latin typeface="Hind Madurai"/>
                <a:ea typeface="Hind Madurai"/>
                <a:cs typeface="Hind Madurai"/>
                <a:sym typeface="Hind Madurai"/>
              </a:rPr>
              <a:t>Les instructions de base du langage</a:t>
            </a:r>
            <a:endParaRPr sz="1100">
              <a:latin typeface="Hind Madurai"/>
              <a:ea typeface="Hind Madurai"/>
              <a:cs typeface="Hind Madurai"/>
              <a:sym typeface="Hind Madurai"/>
            </a:endParaRPr>
          </a:p>
          <a:p>
            <a:pPr indent="0" lvl="0" marL="0" rtl="0" algn="l">
              <a:spcBef>
                <a:spcPts val="200"/>
              </a:spcBef>
              <a:spcAft>
                <a:spcPts val="0"/>
              </a:spcAft>
              <a:buNone/>
            </a:pPr>
            <a:r>
              <a:rPr lang="fr" sz="1100">
                <a:latin typeface="Hind Madurai"/>
                <a:ea typeface="Hind Madurai"/>
                <a:cs typeface="Hind Madurai"/>
                <a:sym typeface="Hind Madurai"/>
              </a:rPr>
              <a:t>Une instruction est une commande ou une directive donnée à un ordinateur ou à un programme pour effectuer une tâche spécifique. Les instructions sont le moyen par lequel les programmeurs communiquent avec un ordinateur pour lui dire ce qu'il doit faire.</a:t>
            </a:r>
            <a:br>
              <a:rPr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Parcourt une liste ou une chaîne de caractère : </a:t>
            </a:r>
            <a:r>
              <a:rPr lang="fr" sz="1100">
                <a:solidFill>
                  <a:srgbClr val="38761D"/>
                </a:solidFill>
                <a:highlight>
                  <a:schemeClr val="accent3"/>
                </a:highlight>
                <a:latin typeface="Hind Madurai"/>
                <a:ea typeface="Hind Madurai"/>
                <a:cs typeface="Hind Madurai"/>
                <a:sym typeface="Hind Madurai"/>
              </a:rPr>
              <a:t>for </a:t>
            </a:r>
            <a:br>
              <a:rPr lang="fr" sz="1100">
                <a:solidFill>
                  <a:srgbClr val="38761D"/>
                </a:solidFill>
                <a:highlight>
                  <a:schemeClr val="accent3"/>
                </a:highlight>
                <a:latin typeface="Hind Madurai"/>
                <a:ea typeface="Hind Madurai"/>
                <a:cs typeface="Hind Madurai"/>
                <a:sym typeface="Hind Madurai"/>
              </a:rPr>
            </a:br>
            <a:endParaRPr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Exécuter une commande tant qu'une condition est vraie : </a:t>
            </a:r>
            <a:r>
              <a:rPr lang="fr" sz="1100">
                <a:solidFill>
                  <a:srgbClr val="38761D"/>
                </a:solidFill>
                <a:highlight>
                  <a:schemeClr val="accent3"/>
                </a:highlight>
                <a:latin typeface="Hind Madurai"/>
                <a:ea typeface="Hind Madurai"/>
                <a:cs typeface="Hind Madurai"/>
                <a:sym typeface="Hind Madurai"/>
              </a:rPr>
              <a:t>while</a:t>
            </a:r>
            <a:br>
              <a:rPr lang="fr" sz="1100">
                <a:solidFill>
                  <a:srgbClr val="38761D"/>
                </a:solidFill>
                <a:highlight>
                  <a:schemeClr val="accent3"/>
                </a:highlight>
                <a:latin typeface="Hind Madurai"/>
                <a:ea typeface="Hind Madurai"/>
                <a:cs typeface="Hind Madurai"/>
                <a:sym typeface="Hind Madurai"/>
              </a:rPr>
            </a:br>
            <a:endParaRPr sz="1100">
              <a:solidFill>
                <a:srgbClr val="38761D"/>
              </a:solidFill>
              <a:highlight>
                <a:schemeClr val="accent3"/>
              </a:highlight>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Arrêter une boucle while ou boucle for : </a:t>
            </a:r>
            <a:r>
              <a:rPr lang="fr" sz="1100">
                <a:solidFill>
                  <a:srgbClr val="38761D"/>
                </a:solidFill>
                <a:highlight>
                  <a:srgbClr val="FFFFFF"/>
                </a:highlight>
                <a:latin typeface="Hind Madurai"/>
                <a:ea typeface="Hind Madurai"/>
                <a:cs typeface="Hind Madurai"/>
                <a:sym typeface="Hind Madurai"/>
              </a:rPr>
              <a:t>break</a:t>
            </a:r>
            <a:br>
              <a:rPr lang="fr" sz="1100">
                <a:solidFill>
                  <a:srgbClr val="38761D"/>
                </a:solidFill>
                <a:highlight>
                  <a:srgbClr val="FFFFFF"/>
                </a:highlight>
                <a:latin typeface="Hind Madurai"/>
                <a:ea typeface="Hind Madurai"/>
                <a:cs typeface="Hind Madurai"/>
                <a:sym typeface="Hind Madurai"/>
              </a:rPr>
            </a:br>
            <a:endParaRPr sz="1100">
              <a:solidFill>
                <a:srgbClr val="38761D"/>
              </a:solidFill>
              <a:highlight>
                <a:schemeClr val="accent3"/>
              </a:highlight>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Poser des conditions dans le code :</a:t>
            </a:r>
            <a:r>
              <a:rPr lang="fr" sz="1100">
                <a:solidFill>
                  <a:srgbClr val="38761D"/>
                </a:solidFill>
                <a:highlight>
                  <a:schemeClr val="accent3"/>
                </a:highlight>
                <a:latin typeface="Hind Madurai"/>
                <a:ea typeface="Hind Madurai"/>
                <a:cs typeface="Hind Madurai"/>
                <a:sym typeface="Hind Madurai"/>
              </a:rPr>
              <a:t>if, elif, else</a:t>
            </a:r>
            <a:br>
              <a:rPr lang="fr" sz="1100">
                <a:solidFill>
                  <a:srgbClr val="38761D"/>
                </a:solidFill>
                <a:highlight>
                  <a:schemeClr val="accent3"/>
                </a:highlight>
                <a:latin typeface="Hind Madurai"/>
                <a:ea typeface="Hind Madurai"/>
                <a:cs typeface="Hind Madurai"/>
                <a:sym typeface="Hind Madurai"/>
              </a:rPr>
            </a:br>
            <a:endParaRPr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 Importer une bibliothèque : </a:t>
            </a:r>
            <a:r>
              <a:rPr lang="fr" sz="1100">
                <a:solidFill>
                  <a:srgbClr val="38761D"/>
                </a:solidFill>
                <a:highlight>
                  <a:schemeClr val="accent3"/>
                </a:highlight>
                <a:latin typeface="Hind Madurai"/>
                <a:ea typeface="Hind Madurai"/>
                <a:cs typeface="Hind Madurai"/>
                <a:sym typeface="Hind Madurai"/>
              </a:rPr>
              <a:t>from … import … as …</a:t>
            </a:r>
            <a:br>
              <a:rPr lang="fr" sz="1100">
                <a:solidFill>
                  <a:srgbClr val="38761D"/>
                </a:solidFill>
                <a:highlight>
                  <a:schemeClr val="accent3"/>
                </a:highlight>
                <a:latin typeface="Hind Madurai"/>
                <a:ea typeface="Hind Madurai"/>
                <a:cs typeface="Hind Madurai"/>
                <a:sym typeface="Hind Madurai"/>
              </a:rPr>
            </a:br>
            <a:endParaRPr sz="1100">
              <a:solidFill>
                <a:srgbClr val="38761D"/>
              </a:solidFill>
              <a:highlight>
                <a:schemeClr val="accent3"/>
              </a:highlight>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Connecteur logique : </a:t>
            </a:r>
            <a:r>
              <a:rPr lang="fr" sz="1100">
                <a:solidFill>
                  <a:srgbClr val="38761D"/>
                </a:solidFill>
                <a:highlight>
                  <a:schemeClr val="accent3"/>
                </a:highlight>
                <a:latin typeface="Hind Madurai"/>
                <a:ea typeface="Hind Madurai"/>
                <a:cs typeface="Hind Madurai"/>
                <a:sym typeface="Hind Madurai"/>
              </a:rPr>
              <a:t>or</a:t>
            </a:r>
            <a:r>
              <a:rPr lang="fr" sz="1100">
                <a:highlight>
                  <a:schemeClr val="accent3"/>
                </a:highlight>
                <a:latin typeface="Hind Madurai"/>
                <a:ea typeface="Hind Madurai"/>
                <a:cs typeface="Hind Madurai"/>
                <a:sym typeface="Hind Madurai"/>
              </a:rPr>
              <a:t>, </a:t>
            </a:r>
            <a:r>
              <a:rPr lang="fr" sz="1100">
                <a:solidFill>
                  <a:srgbClr val="38761D"/>
                </a:solidFill>
                <a:highlight>
                  <a:schemeClr val="accent3"/>
                </a:highlight>
                <a:latin typeface="Hind Madurai"/>
                <a:ea typeface="Hind Madurai"/>
                <a:cs typeface="Hind Madurai"/>
                <a:sym typeface="Hind Madurai"/>
              </a:rPr>
              <a:t>and</a:t>
            </a:r>
            <a:br>
              <a:rPr lang="fr" sz="1100">
                <a:solidFill>
                  <a:srgbClr val="38761D"/>
                </a:solidFill>
                <a:highlight>
                  <a:schemeClr val="accent3"/>
                </a:highlight>
                <a:latin typeface="Hind Madurai"/>
                <a:ea typeface="Hind Madurai"/>
                <a:cs typeface="Hind Madurai"/>
                <a:sym typeface="Hind Madurai"/>
              </a:rPr>
            </a:br>
            <a:endParaRPr sz="1100">
              <a:solidFill>
                <a:srgbClr val="38761D"/>
              </a:solidFill>
              <a:highlight>
                <a:schemeClr val="accent3"/>
              </a:highlight>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Passer à l'exécution suivante : </a:t>
            </a:r>
            <a:r>
              <a:rPr lang="fr" sz="1100">
                <a:solidFill>
                  <a:srgbClr val="38761D"/>
                </a:solidFill>
                <a:highlight>
                  <a:srgbClr val="FFFFFF"/>
                </a:highlight>
                <a:latin typeface="Hind Madurai"/>
                <a:ea typeface="Hind Madurai"/>
                <a:cs typeface="Hind Madurai"/>
                <a:sym typeface="Hind Madurai"/>
              </a:rPr>
              <a:t>pass</a:t>
            </a:r>
            <a:br>
              <a:rPr lang="fr" sz="1100">
                <a:solidFill>
                  <a:srgbClr val="38761D"/>
                </a:solidFill>
                <a:highlight>
                  <a:srgbClr val="FFFFFF"/>
                </a:highlight>
                <a:latin typeface="Hind Madurai"/>
                <a:ea typeface="Hind Madurai"/>
                <a:cs typeface="Hind Madurai"/>
                <a:sym typeface="Hind Madurai"/>
              </a:rPr>
            </a:br>
            <a:endParaRPr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Vérifier si un élément est dans une liste ou une chaine de caractère : </a:t>
            </a:r>
            <a:r>
              <a:rPr lang="fr" sz="1100">
                <a:solidFill>
                  <a:srgbClr val="38761D"/>
                </a:solidFill>
                <a:highlight>
                  <a:srgbClr val="FFFFFF"/>
                </a:highlight>
                <a:latin typeface="Hind Madurai"/>
                <a:ea typeface="Hind Madurai"/>
                <a:cs typeface="Hind Madurai"/>
                <a:sym typeface="Hind Madurai"/>
              </a:rPr>
              <a:t>in, not</a:t>
            </a:r>
            <a:br>
              <a:rPr lang="fr" sz="1100">
                <a:solidFill>
                  <a:srgbClr val="38761D"/>
                </a:solidFill>
                <a:highlight>
                  <a:srgbClr val="FFFFFF"/>
                </a:highlight>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Retourner des données d’une fonction : </a:t>
            </a:r>
            <a:r>
              <a:rPr lang="fr" sz="1100">
                <a:solidFill>
                  <a:srgbClr val="38761D"/>
                </a:solidFill>
                <a:highlight>
                  <a:srgbClr val="FFFFFF"/>
                </a:highlight>
                <a:latin typeface="Hind Madurai"/>
                <a:ea typeface="Hind Madurai"/>
                <a:cs typeface="Hind Madurai"/>
                <a:sym typeface="Hind Madurai"/>
              </a:rPr>
              <a:t>return</a:t>
            </a:r>
            <a:br>
              <a:rPr lang="fr" sz="1100">
                <a:solidFill>
                  <a:srgbClr val="38761D"/>
                </a:solidFill>
                <a:highlight>
                  <a:srgbClr val="FFFFFF"/>
                </a:highlight>
                <a:latin typeface="Hind Madurai"/>
                <a:ea typeface="Hind Madurai"/>
                <a:cs typeface="Hind Madurai"/>
                <a:sym typeface="Hind Madurai"/>
              </a:rPr>
            </a:br>
            <a:endParaRPr sz="1100">
              <a:solidFill>
                <a:srgbClr val="38761D"/>
              </a:solidFill>
              <a:highlight>
                <a:srgbClr val="FFFFFF"/>
              </a:highlight>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Gérer les erreurs du programme : </a:t>
            </a:r>
            <a:r>
              <a:rPr lang="fr" sz="1100">
                <a:solidFill>
                  <a:srgbClr val="38761D"/>
                </a:solidFill>
                <a:highlight>
                  <a:srgbClr val="FFFFFF"/>
                </a:highlight>
                <a:latin typeface="Hind Madurai"/>
                <a:ea typeface="Hind Madurai"/>
                <a:cs typeface="Hind Madurai"/>
                <a:sym typeface="Hind Madurai"/>
              </a:rPr>
              <a:t>try:  , except:</a:t>
            </a:r>
            <a:endParaRPr b="1" sz="1100">
              <a:solidFill>
                <a:srgbClr val="38761D"/>
              </a:solidFill>
              <a:latin typeface="Hind Madurai"/>
              <a:ea typeface="Hind Madurai"/>
              <a:cs typeface="Hind Madurai"/>
              <a:sym typeface="Hind Madurai"/>
            </a:endParaRPr>
          </a:p>
        </p:txBody>
      </p:sp>
      <p:cxnSp>
        <p:nvCxnSpPr>
          <p:cNvPr id="483" name="Google Shape;483;p54"/>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84" name="Google Shape;484;p54"/>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5"/>
          <p:cNvSpPr txBox="1"/>
          <p:nvPr/>
        </p:nvSpPr>
        <p:spPr>
          <a:xfrm>
            <a:off x="809475" y="1340950"/>
            <a:ext cx="5053500" cy="3152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900"/>
              </a:spcBef>
              <a:spcAft>
                <a:spcPts val="0"/>
              </a:spcAft>
              <a:buNone/>
            </a:pPr>
            <a:r>
              <a:rPr b="1" lang="fr" sz="1100">
                <a:solidFill>
                  <a:srgbClr val="21212B"/>
                </a:solidFill>
                <a:highlight>
                  <a:srgbClr val="FFFFFF"/>
                </a:highlight>
                <a:latin typeface="Quicksand"/>
                <a:ea typeface="Quicksand"/>
                <a:cs typeface="Quicksand"/>
                <a:sym typeface="Quicksand"/>
              </a:rPr>
              <a:t>TP3 - Création de fonctions</a:t>
            </a:r>
            <a:br>
              <a:rPr b="1" lang="fr" sz="1100">
                <a:solidFill>
                  <a:srgbClr val="21212B"/>
                </a:solidFill>
                <a:highlight>
                  <a:srgbClr val="FFFFFF"/>
                </a:highlight>
                <a:latin typeface="Quicksand"/>
                <a:ea typeface="Quicksand"/>
                <a:cs typeface="Quicksand"/>
                <a:sym typeface="Quicksand"/>
              </a:rPr>
            </a:br>
            <a:r>
              <a:rPr b="1" lang="fr" sz="1100">
                <a:solidFill>
                  <a:srgbClr val="21212B"/>
                </a:solidFill>
                <a:highlight>
                  <a:srgbClr val="FFFFFF"/>
                </a:highlight>
                <a:latin typeface="Quicksand"/>
                <a:ea typeface="Quicksand"/>
                <a:cs typeface="Quicksand"/>
                <a:sym typeface="Quicksand"/>
              </a:rPr>
              <a:t>→ </a:t>
            </a:r>
            <a:r>
              <a:rPr lang="fr" sz="1100">
                <a:solidFill>
                  <a:srgbClr val="21212B"/>
                </a:solidFill>
                <a:highlight>
                  <a:srgbClr val="FFFFFF"/>
                </a:highlight>
                <a:latin typeface="Quicksand"/>
                <a:ea typeface="Quicksand"/>
                <a:cs typeface="Quicksand"/>
                <a:sym typeface="Quicksand"/>
              </a:rPr>
              <a:t>Accédez au notebook suivant :  </a:t>
            </a:r>
            <a:r>
              <a:rPr b="1" lang="fr" sz="1100" u="sng">
                <a:solidFill>
                  <a:schemeClr val="hlink"/>
                </a:solidFill>
                <a:highlight>
                  <a:srgbClr val="FFFFFF"/>
                </a:highlight>
                <a:latin typeface="Quicksand"/>
                <a:ea typeface="Quicksand"/>
                <a:cs typeface="Quicksand"/>
                <a:sym typeface="Quicksand"/>
                <a:hlinkClick r:id="rId3"/>
              </a:rPr>
              <a:t>TP3 - Conception de fonctions</a:t>
            </a:r>
            <a:br>
              <a:rPr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Suivez les instructions présentes dans le notebook.</a:t>
            </a:r>
            <a:br>
              <a:rPr b="1"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a:t>
            </a:r>
            <a:r>
              <a:rPr b="1" lang="fr" sz="1100">
                <a:solidFill>
                  <a:srgbClr val="21212B"/>
                </a:solidFill>
                <a:highlight>
                  <a:srgbClr val="FFFFFF"/>
                </a:highlight>
                <a:latin typeface="Quicksand"/>
                <a:ea typeface="Quicksand"/>
                <a:cs typeface="Quicksand"/>
                <a:sym typeface="Quicksand"/>
              </a:rPr>
              <a:t>Corrections</a:t>
            </a:r>
            <a:r>
              <a:rPr lang="fr" sz="1100">
                <a:solidFill>
                  <a:srgbClr val="FF0000"/>
                </a:solidFill>
                <a:highlight>
                  <a:srgbClr val="FFFFFF"/>
                </a:highlight>
                <a:latin typeface="Quicksand"/>
                <a:ea typeface="Quicksand"/>
                <a:cs typeface="Quicksand"/>
                <a:sym typeface="Quicksand"/>
              </a:rPr>
              <a:t> </a:t>
            </a:r>
            <a:endParaRPr sz="1100">
              <a:solidFill>
                <a:srgbClr val="FF0000"/>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0"/>
              </a:spcAft>
              <a:buNone/>
            </a:pPr>
            <a:br>
              <a:rPr lang="fr" sz="1100">
                <a:solidFill>
                  <a:srgbClr val="21212B"/>
                </a:solidFill>
                <a:highlight>
                  <a:srgbClr val="FFFFFF"/>
                </a:highlight>
                <a:latin typeface="Quicksand"/>
                <a:ea typeface="Quicksand"/>
                <a:cs typeface="Quicksand"/>
                <a:sym typeface="Quicksand"/>
              </a:rPr>
            </a:br>
            <a:br>
              <a:rPr b="1" lang="fr" sz="1100">
                <a:solidFill>
                  <a:srgbClr val="21212B"/>
                </a:solidFill>
                <a:highlight>
                  <a:srgbClr val="FFFFFF"/>
                </a:highlight>
                <a:latin typeface="Quicksand"/>
                <a:ea typeface="Quicksand"/>
                <a:cs typeface="Quicksand"/>
                <a:sym typeface="Quicksand"/>
              </a:rPr>
            </a:br>
            <a:r>
              <a:rPr b="1" lang="fr" sz="1100">
                <a:solidFill>
                  <a:srgbClr val="21212B"/>
                </a:solidFill>
                <a:highlight>
                  <a:srgbClr val="FFFFFF"/>
                </a:highlight>
                <a:latin typeface="Quicksand"/>
                <a:ea typeface="Quicksand"/>
                <a:cs typeface="Quicksand"/>
                <a:sym typeface="Quicksand"/>
              </a:rPr>
              <a:t>TP4 - Analyse d’un jeu de données</a:t>
            </a:r>
            <a:br>
              <a:rPr b="1" lang="fr" sz="1100">
                <a:solidFill>
                  <a:srgbClr val="21212B"/>
                </a:solidFill>
                <a:highlight>
                  <a:srgbClr val="FFFFFF"/>
                </a:highlight>
                <a:latin typeface="Quicksand"/>
                <a:ea typeface="Quicksand"/>
                <a:cs typeface="Quicksand"/>
                <a:sym typeface="Quicksand"/>
              </a:rPr>
            </a:br>
            <a:r>
              <a:rPr b="1" lang="fr" sz="1100">
                <a:solidFill>
                  <a:srgbClr val="21212B"/>
                </a:solidFill>
                <a:highlight>
                  <a:srgbClr val="FFFFFF"/>
                </a:highlight>
                <a:latin typeface="Quicksand"/>
                <a:ea typeface="Quicksand"/>
                <a:cs typeface="Quicksand"/>
                <a:sym typeface="Quicksand"/>
              </a:rPr>
              <a:t>→ </a:t>
            </a:r>
            <a:r>
              <a:rPr lang="fr" sz="1100">
                <a:solidFill>
                  <a:srgbClr val="21212B"/>
                </a:solidFill>
                <a:highlight>
                  <a:srgbClr val="FFFFFF"/>
                </a:highlight>
                <a:latin typeface="Quicksand"/>
                <a:ea typeface="Quicksand"/>
                <a:cs typeface="Quicksand"/>
                <a:sym typeface="Quicksand"/>
              </a:rPr>
              <a:t>Accédez au notebook suivant : </a:t>
            </a:r>
            <a:endParaRPr sz="1100">
              <a:solidFill>
                <a:srgbClr val="21212B"/>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0"/>
              </a:spcAft>
              <a:buNone/>
            </a:pPr>
            <a:r>
              <a:rPr b="1" lang="fr" sz="1100" u="sng">
                <a:solidFill>
                  <a:schemeClr val="hlink"/>
                </a:solidFill>
                <a:highlight>
                  <a:srgbClr val="FFFFFF"/>
                </a:highlight>
                <a:latin typeface="Quicksand"/>
                <a:ea typeface="Quicksand"/>
                <a:cs typeface="Quicksand"/>
                <a:sym typeface="Quicksand"/>
                <a:hlinkClick r:id="rId4"/>
              </a:rPr>
              <a:t>TP4 - Numpy</a:t>
            </a:r>
            <a:br>
              <a:rPr lang="fr" sz="1100">
                <a:solidFill>
                  <a:srgbClr val="21212B"/>
                </a:solidFill>
                <a:highlight>
                  <a:srgbClr val="FFFFFF"/>
                </a:highlight>
                <a:latin typeface="Quicksand"/>
                <a:ea typeface="Quicksand"/>
                <a:cs typeface="Quicksand"/>
                <a:sym typeface="Quicksand"/>
              </a:rPr>
            </a:br>
            <a:r>
              <a:rPr b="1" lang="fr" sz="1100" u="sng">
                <a:solidFill>
                  <a:schemeClr val="hlink"/>
                </a:solidFill>
                <a:highlight>
                  <a:srgbClr val="FFFFFF"/>
                </a:highlight>
                <a:latin typeface="Quicksand"/>
                <a:ea typeface="Quicksand"/>
                <a:cs typeface="Quicksand"/>
                <a:sym typeface="Quicksand"/>
                <a:hlinkClick r:id="rId5"/>
              </a:rPr>
              <a:t>TP4 - Data Analyse</a:t>
            </a:r>
            <a:br>
              <a:rPr b="1"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Suivez les instructions présentes dans le notebook.</a:t>
            </a:r>
            <a:endParaRPr sz="1100">
              <a:solidFill>
                <a:srgbClr val="21212B"/>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0"/>
              </a:spcAft>
              <a:buNone/>
            </a:pPr>
            <a:r>
              <a:rPr lang="fr" sz="1100">
                <a:solidFill>
                  <a:srgbClr val="21212B"/>
                </a:solidFill>
                <a:highlight>
                  <a:srgbClr val="FFFFFF"/>
                </a:highlight>
                <a:latin typeface="Quicksand"/>
                <a:ea typeface="Quicksand"/>
                <a:cs typeface="Quicksand"/>
                <a:sym typeface="Quicksand"/>
              </a:rPr>
              <a:t>→ </a:t>
            </a:r>
            <a:r>
              <a:rPr b="1" lang="fr" sz="1100">
                <a:solidFill>
                  <a:srgbClr val="21212B"/>
                </a:solidFill>
                <a:highlight>
                  <a:srgbClr val="FFFFFF"/>
                </a:highlight>
                <a:latin typeface="Quicksand"/>
                <a:ea typeface="Quicksand"/>
                <a:cs typeface="Quicksand"/>
                <a:sym typeface="Quicksand"/>
              </a:rPr>
              <a:t>Corrections</a:t>
            </a:r>
            <a:r>
              <a:rPr lang="fr" sz="1100">
                <a:solidFill>
                  <a:srgbClr val="21212B"/>
                </a:solidFill>
                <a:highlight>
                  <a:srgbClr val="FFFFFF"/>
                </a:highlight>
                <a:latin typeface="Quicksand"/>
                <a:ea typeface="Quicksand"/>
                <a:cs typeface="Quicksand"/>
                <a:sym typeface="Quicksand"/>
              </a:rPr>
              <a:t> </a:t>
            </a:r>
            <a:endParaRPr sz="1100">
              <a:solidFill>
                <a:srgbClr val="21212B"/>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900"/>
              </a:spcAft>
              <a:buNone/>
            </a:pPr>
            <a:r>
              <a:t/>
            </a:r>
            <a:endParaRPr b="1" sz="1100">
              <a:solidFill>
                <a:srgbClr val="21212B"/>
              </a:solidFill>
              <a:highlight>
                <a:srgbClr val="FFFFFF"/>
              </a:highlight>
              <a:latin typeface="Quicksand"/>
              <a:ea typeface="Quicksand"/>
              <a:cs typeface="Quicksand"/>
              <a:sym typeface="Quicksand"/>
            </a:endParaRPr>
          </a:p>
        </p:txBody>
      </p:sp>
      <p:cxnSp>
        <p:nvCxnSpPr>
          <p:cNvPr id="490" name="Google Shape;490;p55"/>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91" name="Google Shape;491;p55"/>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6"/>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Installation de Python en local</a:t>
            </a:r>
            <a:endParaRPr sz="4300"/>
          </a:p>
        </p:txBody>
      </p:sp>
      <p:sp>
        <p:nvSpPr>
          <p:cNvPr id="497" name="Google Shape;497;p56"/>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02</a:t>
            </a:r>
            <a:endParaRPr sz="10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7"/>
          <p:cNvSpPr txBox="1"/>
          <p:nvPr>
            <p:ph type="title"/>
          </p:nvPr>
        </p:nvSpPr>
        <p:spPr>
          <a:xfrm>
            <a:off x="713225" y="826025"/>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Installation de l'environnement Python</a:t>
            </a:r>
            <a:endParaRPr/>
          </a:p>
        </p:txBody>
      </p:sp>
      <p:sp>
        <p:nvSpPr>
          <p:cNvPr id="503" name="Google Shape;503;p57"/>
          <p:cNvSpPr txBox="1"/>
          <p:nvPr>
            <p:ph idx="1" type="body"/>
          </p:nvPr>
        </p:nvSpPr>
        <p:spPr>
          <a:xfrm>
            <a:off x="1751475" y="1557400"/>
            <a:ext cx="6915900" cy="3190800"/>
          </a:xfrm>
          <a:prstGeom prst="rect">
            <a:avLst/>
          </a:prstGeom>
        </p:spPr>
        <p:txBody>
          <a:bodyPr anchorCtr="0" anchor="t" bIns="91425" lIns="91425" spcFirstLastPara="1" rIns="91425" wrap="square" tIns="91425">
            <a:noAutofit/>
          </a:bodyPr>
          <a:lstStyle/>
          <a:p>
            <a:pPr indent="0" lvl="0" marL="50800" marR="50800" rtl="0" algn="l">
              <a:lnSpc>
                <a:spcPct val="126327"/>
              </a:lnSpc>
              <a:spcBef>
                <a:spcPts val="0"/>
              </a:spcBef>
              <a:spcAft>
                <a:spcPts val="0"/>
              </a:spcAft>
              <a:buNone/>
            </a:pPr>
            <a:r>
              <a:rPr lang="fr" u="sng">
                <a:solidFill>
                  <a:schemeClr val="hlink"/>
                </a:solidFill>
                <a:hlinkClick r:id="rId3"/>
              </a:rPr>
              <a:t>Python</a:t>
            </a:r>
            <a:r>
              <a:rPr lang="fr"/>
              <a:t> : Langage de Programmation open source orienté objet.</a:t>
            </a:r>
            <a:endParaRPr/>
          </a:p>
          <a:p>
            <a:pPr indent="0" lvl="0" marL="0" marR="50800" rtl="0" algn="l">
              <a:lnSpc>
                <a:spcPct val="126327"/>
              </a:lnSpc>
              <a:spcBef>
                <a:spcPts val="0"/>
              </a:spcBef>
              <a:spcAft>
                <a:spcPts val="0"/>
              </a:spcAft>
              <a:buNone/>
            </a:pPr>
            <a:br>
              <a:rPr lang="fr"/>
            </a:br>
            <a:endParaRPr/>
          </a:p>
          <a:p>
            <a:pPr indent="0" lvl="0" marL="0" marR="50800" rtl="0" algn="l">
              <a:lnSpc>
                <a:spcPct val="126327"/>
              </a:lnSpc>
              <a:spcBef>
                <a:spcPts val="0"/>
              </a:spcBef>
              <a:spcAft>
                <a:spcPts val="0"/>
              </a:spcAft>
              <a:buNone/>
            </a:pPr>
            <a:r>
              <a:rPr lang="fr" u="sng">
                <a:solidFill>
                  <a:schemeClr val="hlink"/>
                </a:solidFill>
                <a:hlinkClick r:id="rId4"/>
              </a:rPr>
              <a:t>Git Bash </a:t>
            </a:r>
            <a:endParaRPr/>
          </a:p>
          <a:p>
            <a:pPr indent="0" lvl="0" marL="0" marR="50800" rtl="0" algn="l">
              <a:lnSpc>
                <a:spcPct val="126327"/>
              </a:lnSpc>
              <a:spcBef>
                <a:spcPts val="0"/>
              </a:spcBef>
              <a:spcAft>
                <a:spcPts val="0"/>
              </a:spcAft>
              <a:buNone/>
            </a:pPr>
            <a:r>
              <a:t/>
            </a:r>
            <a:endParaRPr/>
          </a:p>
          <a:p>
            <a:pPr indent="0" lvl="0" marL="50800" marR="50800" rtl="0" algn="l">
              <a:lnSpc>
                <a:spcPct val="126327"/>
              </a:lnSpc>
              <a:spcBef>
                <a:spcPts val="0"/>
              </a:spcBef>
              <a:spcAft>
                <a:spcPts val="0"/>
              </a:spcAft>
              <a:buNone/>
            </a:pPr>
            <a:r>
              <a:rPr lang="fr" u="sng">
                <a:solidFill>
                  <a:schemeClr val="hlink"/>
                </a:solidFill>
                <a:hlinkClick r:id="rId5"/>
              </a:rPr>
              <a:t>Visual studio Code</a:t>
            </a:r>
            <a:r>
              <a:rPr lang="fr"/>
              <a:t> : L'éditeur de code de Microsoft permettant de gérer des projets.</a:t>
            </a:r>
            <a:endParaRPr/>
          </a:p>
          <a:p>
            <a:pPr indent="0" lvl="0" marL="50800" marR="50800" rtl="0" algn="l">
              <a:lnSpc>
                <a:spcPct val="126327"/>
              </a:lnSpc>
              <a:spcBef>
                <a:spcPts val="0"/>
              </a:spcBef>
              <a:spcAft>
                <a:spcPts val="0"/>
              </a:spcAft>
              <a:buNone/>
            </a:pPr>
            <a:r>
              <a:t/>
            </a:r>
            <a:endParaRPr/>
          </a:p>
          <a:p>
            <a:pPr indent="0" lvl="0" marL="50800" marR="50800" rtl="0" algn="l">
              <a:lnSpc>
                <a:spcPct val="126327"/>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solidFill>
                  <a:schemeClr val="hlink"/>
                </a:solidFill>
                <a:hlinkClick r:id="rId6"/>
              </a:rPr>
              <a:t>Github</a:t>
            </a:r>
            <a:r>
              <a:rPr lang="fr"/>
              <a:t> : Outil permettant d’héberger des projets informatiques et d’automatiser les tests unitaires.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solidFill>
                  <a:schemeClr val="hlink"/>
                </a:solidFill>
                <a:hlinkClick r:id="rId7"/>
              </a:rPr>
              <a:t>Github Desktop</a:t>
            </a:r>
            <a:r>
              <a:rPr lang="fr"/>
              <a:t> : Logiciel permettant la connexion à Github et l’envoi des mises-à-jour du projet.</a:t>
            </a:r>
            <a:endParaRPr/>
          </a:p>
        </p:txBody>
      </p:sp>
      <p:pic>
        <p:nvPicPr>
          <p:cNvPr id="504" name="Google Shape;504;p57">
            <a:hlinkClick r:id="rId8"/>
          </p:cNvPr>
          <p:cNvPicPr preferRelativeResize="0"/>
          <p:nvPr/>
        </p:nvPicPr>
        <p:blipFill>
          <a:blip r:embed="rId9">
            <a:alphaModFix/>
          </a:blip>
          <a:stretch>
            <a:fillRect/>
          </a:stretch>
        </p:blipFill>
        <p:spPr>
          <a:xfrm>
            <a:off x="843950" y="2706600"/>
            <a:ext cx="572700" cy="572700"/>
          </a:xfrm>
          <a:prstGeom prst="rect">
            <a:avLst/>
          </a:prstGeom>
          <a:noFill/>
          <a:ln>
            <a:noFill/>
          </a:ln>
        </p:spPr>
      </p:pic>
      <p:pic>
        <p:nvPicPr>
          <p:cNvPr id="505" name="Google Shape;505;p57">
            <a:hlinkClick r:id="rId10"/>
          </p:cNvPr>
          <p:cNvPicPr preferRelativeResize="0"/>
          <p:nvPr/>
        </p:nvPicPr>
        <p:blipFill>
          <a:blip r:embed="rId11">
            <a:alphaModFix/>
          </a:blip>
          <a:stretch>
            <a:fillRect/>
          </a:stretch>
        </p:blipFill>
        <p:spPr>
          <a:xfrm>
            <a:off x="677614" y="3390850"/>
            <a:ext cx="924298" cy="519912"/>
          </a:xfrm>
          <a:prstGeom prst="rect">
            <a:avLst/>
          </a:prstGeom>
          <a:noFill/>
          <a:ln>
            <a:noFill/>
          </a:ln>
        </p:spPr>
      </p:pic>
      <p:pic>
        <p:nvPicPr>
          <p:cNvPr id="506" name="Google Shape;506;p57">
            <a:hlinkClick r:id="rId12"/>
          </p:cNvPr>
          <p:cNvPicPr preferRelativeResize="0"/>
          <p:nvPr/>
        </p:nvPicPr>
        <p:blipFill>
          <a:blip r:embed="rId13">
            <a:alphaModFix/>
          </a:blip>
          <a:stretch>
            <a:fillRect/>
          </a:stretch>
        </p:blipFill>
        <p:spPr>
          <a:xfrm>
            <a:off x="843939" y="4174701"/>
            <a:ext cx="591631" cy="591624"/>
          </a:xfrm>
          <a:prstGeom prst="rect">
            <a:avLst/>
          </a:prstGeom>
          <a:noFill/>
          <a:ln>
            <a:noFill/>
          </a:ln>
        </p:spPr>
      </p:pic>
      <p:cxnSp>
        <p:nvCxnSpPr>
          <p:cNvPr id="507" name="Google Shape;507;p5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08" name="Google Shape;508;p57"/>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Installation de Python en local</a:t>
            </a:r>
            <a:endParaRPr b="1" sz="2800">
              <a:solidFill>
                <a:schemeClr val="dk1"/>
              </a:solidFill>
              <a:latin typeface="Exo"/>
              <a:ea typeface="Exo"/>
              <a:cs typeface="Exo"/>
              <a:sym typeface="Exo"/>
            </a:endParaRPr>
          </a:p>
        </p:txBody>
      </p:sp>
      <p:pic>
        <p:nvPicPr>
          <p:cNvPr id="509" name="Google Shape;509;p57">
            <a:hlinkClick r:id="rId14"/>
          </p:cNvPr>
          <p:cNvPicPr preferRelativeResize="0"/>
          <p:nvPr/>
        </p:nvPicPr>
        <p:blipFill rotWithShape="1">
          <a:blip r:embed="rId15">
            <a:alphaModFix/>
          </a:blip>
          <a:srcRect b="0" l="21293" r="18074" t="0"/>
          <a:stretch/>
        </p:blipFill>
        <p:spPr>
          <a:xfrm>
            <a:off x="843949" y="1481200"/>
            <a:ext cx="637763" cy="591624"/>
          </a:xfrm>
          <a:prstGeom prst="rect">
            <a:avLst/>
          </a:prstGeom>
          <a:noFill/>
          <a:ln>
            <a:noFill/>
          </a:ln>
        </p:spPr>
      </p:pic>
      <p:pic>
        <p:nvPicPr>
          <p:cNvPr id="510" name="Google Shape;510;p57"/>
          <p:cNvPicPr preferRelativeResize="0"/>
          <p:nvPr/>
        </p:nvPicPr>
        <p:blipFill>
          <a:blip r:embed="rId16">
            <a:alphaModFix/>
          </a:blip>
          <a:stretch>
            <a:fillRect/>
          </a:stretch>
        </p:blipFill>
        <p:spPr>
          <a:xfrm>
            <a:off x="750088" y="2217113"/>
            <a:ext cx="825475" cy="34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8"/>
          <p:cNvSpPr txBox="1"/>
          <p:nvPr/>
        </p:nvSpPr>
        <p:spPr>
          <a:xfrm>
            <a:off x="2288825" y="1421025"/>
            <a:ext cx="6595800" cy="2858400"/>
          </a:xfrm>
          <a:prstGeom prst="rect">
            <a:avLst/>
          </a:prstGeom>
          <a:noFill/>
          <a:ln>
            <a:noFill/>
          </a:ln>
        </p:spPr>
        <p:txBody>
          <a:bodyPr anchorCtr="0" anchor="t" bIns="68575" lIns="68575" spcFirstLastPara="1" rIns="68575" wrap="square" tIns="68575">
            <a:spAutoFit/>
          </a:bodyPr>
          <a:lstStyle/>
          <a:p>
            <a:pPr indent="-234950" lvl="0" marL="342900" rtl="0" algn="l">
              <a:lnSpc>
                <a:spcPct val="115000"/>
              </a:lnSpc>
              <a:spcBef>
                <a:spcPts val="90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Lister les fichier du répertoir :  </a:t>
            </a:r>
            <a:r>
              <a:rPr lang="fr" sz="1100">
                <a:solidFill>
                  <a:srgbClr val="F14E32"/>
                </a:solidFill>
                <a:highlight>
                  <a:schemeClr val="lt2"/>
                </a:highlight>
                <a:latin typeface="Hind Madurai"/>
                <a:ea typeface="Hind Madurai"/>
                <a:cs typeface="Hind Madurai"/>
                <a:sym typeface="Hind Madurai"/>
              </a:rPr>
              <a:t>ls</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Lister tous les fichiers du répertoir (fichiers cachés compris) : </a:t>
            </a:r>
            <a:r>
              <a:rPr lang="fr" sz="1100">
                <a:solidFill>
                  <a:srgbClr val="F14E32"/>
                </a:solidFill>
                <a:highlight>
                  <a:schemeClr val="lt2"/>
                </a:highlight>
                <a:latin typeface="Hind Madurai"/>
                <a:ea typeface="Hind Madurai"/>
                <a:cs typeface="Hind Madurai"/>
                <a:sym typeface="Hind Madurai"/>
              </a:rPr>
              <a:t>ls -la</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Visualiser son emplacement dans l'arborescence de l’ordinateur : </a:t>
            </a:r>
            <a:r>
              <a:rPr lang="fr" sz="1100">
                <a:solidFill>
                  <a:srgbClr val="F14E32"/>
                </a:solidFill>
                <a:highlight>
                  <a:schemeClr val="lt2"/>
                </a:highlight>
                <a:latin typeface="Hind Madurai"/>
                <a:ea typeface="Hind Madurai"/>
                <a:cs typeface="Hind Madurai"/>
                <a:sym typeface="Hind Madurai"/>
              </a:rPr>
              <a:t>pwd</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Naviguer dans les répertoir : </a:t>
            </a:r>
            <a:r>
              <a:rPr lang="fr" sz="1100">
                <a:solidFill>
                  <a:srgbClr val="F14E32"/>
                </a:solidFill>
                <a:highlight>
                  <a:schemeClr val="lt2"/>
                </a:highlight>
                <a:latin typeface="Hind Madurai"/>
                <a:ea typeface="Hind Madurai"/>
                <a:cs typeface="Hind Madurai"/>
                <a:sym typeface="Hind Madurai"/>
              </a:rPr>
              <a:t>cd nom_du_répertoir</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Remonter dans les répertoirs supérieurs :</a:t>
            </a:r>
            <a:r>
              <a:rPr lang="fr" sz="1100">
                <a:solidFill>
                  <a:srgbClr val="F14E32"/>
                </a:solidFill>
                <a:highlight>
                  <a:srgbClr val="FFFFFF"/>
                </a:highlight>
                <a:latin typeface="Hind Madurai"/>
                <a:ea typeface="Hind Madurai"/>
                <a:cs typeface="Hind Madurai"/>
                <a:sym typeface="Hind Madurai"/>
              </a:rPr>
              <a:t> </a:t>
            </a:r>
            <a:r>
              <a:rPr lang="fr" sz="1100">
                <a:solidFill>
                  <a:srgbClr val="F14E32"/>
                </a:solidFill>
                <a:highlight>
                  <a:schemeClr val="lt2"/>
                </a:highlight>
                <a:latin typeface="Hind Madurai"/>
                <a:ea typeface="Hind Madurai"/>
                <a:cs typeface="Hind Madurai"/>
                <a:sym typeface="Hind Madurai"/>
              </a:rPr>
              <a:t>cd ..</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57142"/>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Revenir à l’emplacement par défaut :</a:t>
            </a:r>
            <a:r>
              <a:rPr lang="fr" sz="1100">
                <a:solidFill>
                  <a:srgbClr val="F14E32"/>
                </a:solidFill>
                <a:highlight>
                  <a:srgbClr val="FFFFFF"/>
                </a:highlight>
                <a:latin typeface="Hind Madurai"/>
                <a:ea typeface="Hind Madurai"/>
                <a:cs typeface="Hind Madurai"/>
                <a:sym typeface="Hind Madurai"/>
              </a:rPr>
              <a:t> </a:t>
            </a:r>
            <a:r>
              <a:rPr lang="fr" sz="1100">
                <a:solidFill>
                  <a:srgbClr val="F14E32"/>
                </a:solidFill>
                <a:highlight>
                  <a:schemeClr val="lt2"/>
                </a:highlight>
                <a:latin typeface="Hind Madurai"/>
                <a:ea typeface="Hind Madurai"/>
                <a:cs typeface="Hind Madurai"/>
                <a:sym typeface="Hind Madurai"/>
              </a:rPr>
              <a:t>cd</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57142"/>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Créer un répertoir : </a:t>
            </a:r>
            <a:r>
              <a:rPr lang="fr" sz="1100">
                <a:solidFill>
                  <a:srgbClr val="F14E32"/>
                </a:solidFill>
                <a:highlight>
                  <a:schemeClr val="lt2"/>
                </a:highlight>
                <a:latin typeface="Hind Madurai"/>
                <a:ea typeface="Hind Madurai"/>
                <a:cs typeface="Hind Madurai"/>
                <a:sym typeface="Hind Madurai"/>
              </a:rPr>
              <a:t>mkdir (nom du répertoir)</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Créer un fichier : </a:t>
            </a:r>
            <a:r>
              <a:rPr lang="fr" sz="1100">
                <a:solidFill>
                  <a:srgbClr val="F14E32"/>
                </a:solidFill>
                <a:highlight>
                  <a:schemeClr val="lt2"/>
                </a:highlight>
                <a:latin typeface="Hind Madurai"/>
                <a:ea typeface="Hind Madurai"/>
                <a:cs typeface="Hind Madurai"/>
                <a:sym typeface="Hind Madurai"/>
              </a:rPr>
              <a:t>touch (nom du fichier)</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Écrire dans un fichier : </a:t>
            </a:r>
            <a:r>
              <a:rPr lang="fr" sz="1100">
                <a:solidFill>
                  <a:srgbClr val="F14E32"/>
                </a:solidFill>
                <a:highlight>
                  <a:schemeClr val="lt2"/>
                </a:highlight>
                <a:latin typeface="Hind Madurai"/>
                <a:ea typeface="Hind Madurai"/>
                <a:cs typeface="Hind Madurai"/>
                <a:sym typeface="Hind Madurai"/>
              </a:rPr>
              <a:t>vim (nom du fichier) (pour quitter vim : l’éditeur de text : Echap + :wq)</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Écrire dans un fichier : </a:t>
            </a:r>
            <a:r>
              <a:rPr lang="fr" sz="1100">
                <a:solidFill>
                  <a:srgbClr val="F14E32"/>
                </a:solidFill>
                <a:highlight>
                  <a:schemeClr val="lt2"/>
                </a:highlight>
                <a:latin typeface="Hind Madurai"/>
                <a:ea typeface="Hind Madurai"/>
                <a:cs typeface="Hind Madurai"/>
                <a:sym typeface="Hind Madurai"/>
              </a:rPr>
              <a:t>nano (nom du fichier)</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Déplacer un fichier : </a:t>
            </a:r>
            <a:r>
              <a:rPr lang="fr" sz="1100">
                <a:solidFill>
                  <a:srgbClr val="F14E32"/>
                </a:solidFill>
                <a:highlight>
                  <a:schemeClr val="lt2"/>
                </a:highlight>
                <a:latin typeface="Hind Madurai"/>
                <a:ea typeface="Hind Madurai"/>
                <a:cs typeface="Hind Madurai"/>
                <a:sym typeface="Hind Madurai"/>
              </a:rPr>
              <a:t>mv (origine) (destination)</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57142"/>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Supprimer un répertoir : </a:t>
            </a:r>
            <a:r>
              <a:rPr lang="fr" sz="1100">
                <a:solidFill>
                  <a:srgbClr val="F14E32"/>
                </a:solidFill>
                <a:highlight>
                  <a:schemeClr val="lt2"/>
                </a:highlight>
                <a:latin typeface="Hind Madurai"/>
                <a:ea typeface="Hind Madurai"/>
                <a:cs typeface="Hind Madurai"/>
                <a:sym typeface="Hind Madurai"/>
              </a:rPr>
              <a:t>rmdir (nom du répertoir)</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Supprimer un fichier :</a:t>
            </a:r>
            <a:r>
              <a:rPr lang="fr" sz="1100">
                <a:solidFill>
                  <a:srgbClr val="F14E32"/>
                </a:solidFill>
                <a:highlight>
                  <a:srgbClr val="FFFFFF"/>
                </a:highlight>
                <a:latin typeface="Hind Madurai"/>
                <a:ea typeface="Hind Madurai"/>
                <a:cs typeface="Hind Madurai"/>
                <a:sym typeface="Hind Madurai"/>
              </a:rPr>
              <a:t> </a:t>
            </a:r>
            <a:r>
              <a:rPr lang="fr" sz="1100">
                <a:solidFill>
                  <a:srgbClr val="F14E32"/>
                </a:solidFill>
                <a:highlight>
                  <a:schemeClr val="lt2"/>
                </a:highlight>
                <a:latin typeface="Hind Madurai"/>
                <a:ea typeface="Hind Madurai"/>
                <a:cs typeface="Hind Madurai"/>
                <a:sym typeface="Hind Madurai"/>
              </a:rPr>
              <a:t>rm (nom du fichier)</a:t>
            </a:r>
            <a:endParaRPr sz="1100">
              <a:solidFill>
                <a:srgbClr val="F14E32"/>
              </a:solidFill>
              <a:highlight>
                <a:schemeClr val="lt2"/>
              </a:highlight>
              <a:latin typeface="Hind Madurai"/>
              <a:ea typeface="Hind Madurai"/>
              <a:cs typeface="Hind Madurai"/>
              <a:sym typeface="Hind Madurai"/>
            </a:endParaRPr>
          </a:p>
        </p:txBody>
      </p:sp>
      <p:sp>
        <p:nvSpPr>
          <p:cNvPr id="516" name="Google Shape;516;p58"/>
          <p:cNvSpPr txBox="1"/>
          <p:nvPr/>
        </p:nvSpPr>
        <p:spPr>
          <a:xfrm>
            <a:off x="933506" y="899550"/>
            <a:ext cx="7924200" cy="3849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800"/>
              </a:spcBef>
              <a:spcAft>
                <a:spcPts val="200"/>
              </a:spcAft>
              <a:buNone/>
            </a:pPr>
            <a:r>
              <a:rPr b="1" lang="fr" sz="1600">
                <a:solidFill>
                  <a:srgbClr val="21212B"/>
                </a:solidFill>
                <a:highlight>
                  <a:srgbClr val="FFFFFF"/>
                </a:highlight>
                <a:latin typeface="Hind Madurai"/>
                <a:ea typeface="Hind Madurai"/>
                <a:cs typeface="Hind Madurai"/>
                <a:sym typeface="Hind Madurai"/>
              </a:rPr>
              <a:t>Les principales commandes du terminal</a:t>
            </a:r>
            <a:endParaRPr b="1" sz="1600">
              <a:solidFill>
                <a:srgbClr val="21212B"/>
              </a:solidFill>
              <a:highlight>
                <a:srgbClr val="FFFFFF"/>
              </a:highlight>
              <a:latin typeface="Hind Madurai"/>
              <a:ea typeface="Hind Madurai"/>
              <a:cs typeface="Hind Madurai"/>
              <a:sym typeface="Hind Madurai"/>
            </a:endParaRPr>
          </a:p>
        </p:txBody>
      </p:sp>
      <p:pic>
        <p:nvPicPr>
          <p:cNvPr id="517" name="Google Shape;517;p58"/>
          <p:cNvPicPr preferRelativeResize="0"/>
          <p:nvPr/>
        </p:nvPicPr>
        <p:blipFill>
          <a:blip r:embed="rId3">
            <a:alphaModFix/>
          </a:blip>
          <a:stretch>
            <a:fillRect/>
          </a:stretch>
        </p:blipFill>
        <p:spPr>
          <a:xfrm>
            <a:off x="343769" y="1946538"/>
            <a:ext cx="1785938" cy="1807369"/>
          </a:xfrm>
          <a:prstGeom prst="rect">
            <a:avLst/>
          </a:prstGeom>
          <a:noFill/>
          <a:ln>
            <a:noFill/>
          </a:ln>
        </p:spPr>
      </p:pic>
      <p:cxnSp>
        <p:nvCxnSpPr>
          <p:cNvPr id="518" name="Google Shape;518;p5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19" name="Google Shape;519;p58"/>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Installation de Python en local</a:t>
            </a:r>
            <a:endParaRPr b="1" sz="2800">
              <a:solidFill>
                <a:schemeClr val="dk1"/>
              </a:solidFill>
              <a:latin typeface="Exo"/>
              <a:ea typeface="Exo"/>
              <a:cs typeface="Exo"/>
              <a:sym typeface="Ex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Introduction à Python</a:t>
            </a:r>
            <a:endParaRPr sz="4300"/>
          </a:p>
        </p:txBody>
      </p:sp>
      <p:sp>
        <p:nvSpPr>
          <p:cNvPr id="319" name="Google Shape;319;p41"/>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01</a:t>
            </a:r>
            <a:endParaRPr sz="10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9"/>
          <p:cNvSpPr txBox="1"/>
          <p:nvPr/>
        </p:nvSpPr>
        <p:spPr>
          <a:xfrm>
            <a:off x="4122525" y="999400"/>
            <a:ext cx="4565100" cy="1786200"/>
          </a:xfrm>
          <a:prstGeom prst="rect">
            <a:avLst/>
          </a:prstGeom>
          <a:noFill/>
          <a:ln>
            <a:noFill/>
          </a:ln>
        </p:spPr>
        <p:txBody>
          <a:bodyPr anchorCtr="0" anchor="t" bIns="68575" lIns="68575" spcFirstLastPara="1" rIns="68575" wrap="square" tIns="68575">
            <a:spAutoFit/>
          </a:bodyPr>
          <a:lstStyle/>
          <a:p>
            <a:pPr indent="0" lvl="0" marL="0" rtl="0" algn="just">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Le </a:t>
            </a:r>
            <a:r>
              <a:rPr b="1" lang="fr" sz="1100">
                <a:solidFill>
                  <a:srgbClr val="21212B"/>
                </a:solidFill>
                <a:highlight>
                  <a:srgbClr val="FFFFFF"/>
                </a:highlight>
                <a:latin typeface="Hind Madurai"/>
                <a:ea typeface="Hind Madurai"/>
                <a:cs typeface="Hind Madurai"/>
                <a:sym typeface="Hind Madurai"/>
              </a:rPr>
              <a:t>terminal</a:t>
            </a:r>
            <a:r>
              <a:rPr lang="fr" sz="1100">
                <a:solidFill>
                  <a:srgbClr val="21212B"/>
                </a:solidFill>
                <a:highlight>
                  <a:srgbClr val="FFFFFF"/>
                </a:highlight>
                <a:latin typeface="Hind Madurai"/>
                <a:ea typeface="Hind Madurai"/>
                <a:cs typeface="Hind Madurai"/>
                <a:sym typeface="Hind Madurai"/>
              </a:rPr>
              <a:t> (appelé aussi la </a:t>
            </a:r>
            <a:r>
              <a:rPr b="1" lang="fr" sz="1100">
                <a:solidFill>
                  <a:srgbClr val="21212B"/>
                </a:solidFill>
                <a:highlight>
                  <a:srgbClr val="FFFFFF"/>
                </a:highlight>
                <a:latin typeface="Hind Madurai"/>
                <a:ea typeface="Hind Madurai"/>
                <a:cs typeface="Hind Madurai"/>
                <a:sym typeface="Hind Madurai"/>
              </a:rPr>
              <a:t>ligne de commande</a:t>
            </a:r>
            <a:r>
              <a:rPr lang="fr" sz="1100">
                <a:solidFill>
                  <a:srgbClr val="21212B"/>
                </a:solidFill>
                <a:highlight>
                  <a:srgbClr val="FFFFFF"/>
                </a:highlight>
                <a:latin typeface="Hind Madurai"/>
                <a:ea typeface="Hind Madurai"/>
                <a:cs typeface="Hind Madurai"/>
                <a:sym typeface="Hind Madurai"/>
              </a:rPr>
              <a:t> , ou la </a:t>
            </a:r>
            <a:r>
              <a:rPr b="1" lang="fr" sz="1100">
                <a:solidFill>
                  <a:srgbClr val="21212B"/>
                </a:solidFill>
                <a:highlight>
                  <a:srgbClr val="FFFFFF"/>
                </a:highlight>
                <a:latin typeface="Hind Madurai"/>
                <a:ea typeface="Hind Madurai"/>
                <a:cs typeface="Hind Madurai"/>
                <a:sym typeface="Hind Madurai"/>
              </a:rPr>
              <a:t>console</a:t>
            </a:r>
            <a:r>
              <a:rPr lang="fr" sz="1100">
                <a:solidFill>
                  <a:srgbClr val="21212B"/>
                </a:solidFill>
                <a:highlight>
                  <a:srgbClr val="FFFFFF"/>
                </a:highlight>
                <a:latin typeface="Hind Madurai"/>
                <a:ea typeface="Hind Madurai"/>
                <a:cs typeface="Hind Madurai"/>
                <a:sym typeface="Hind Madurai"/>
              </a:rPr>
              <a:t> ), est une interface qui permet d'interagir avec votre ordinateur : en un mot, il vous permet de faire tout ce que vous savez déjà faire avec votre souris, mais en écrivant quelques lignes de texte dans une interface !</a:t>
            </a:r>
            <a:endParaRPr sz="1100">
              <a:solidFill>
                <a:srgbClr val="21212B"/>
              </a:solidFill>
              <a:highlight>
                <a:srgbClr val="FFFFFF"/>
              </a:highlight>
              <a:latin typeface="Hind Madurai"/>
              <a:ea typeface="Hind Madurai"/>
              <a:cs typeface="Hind Madurai"/>
              <a:sym typeface="Hind Madurai"/>
            </a:endParaRPr>
          </a:p>
          <a:p>
            <a:pPr indent="0" lvl="0" marL="393700" marR="292100" rtl="0" algn="just">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 Il existe différents types d'interfaces de ligne de commande (Command Line Interfaces : </a:t>
            </a:r>
            <a:r>
              <a:rPr b="1" lang="fr" sz="1100">
                <a:solidFill>
                  <a:srgbClr val="21212B"/>
                </a:solidFill>
                <a:highlight>
                  <a:srgbClr val="FFFFFF"/>
                </a:highlight>
                <a:latin typeface="Hind Madurai"/>
                <a:ea typeface="Hind Madurai"/>
                <a:cs typeface="Hind Madurai"/>
                <a:sym typeface="Hind Madurai"/>
              </a:rPr>
              <a:t>CLI</a:t>
            </a:r>
            <a:r>
              <a:rPr lang="fr" sz="1100">
                <a:solidFill>
                  <a:srgbClr val="21212B"/>
                </a:solidFill>
                <a:highlight>
                  <a:srgbClr val="FFFFFF"/>
                </a:highlight>
                <a:latin typeface="Hind Madurai"/>
                <a:ea typeface="Hind Madurai"/>
                <a:cs typeface="Hind Madurai"/>
                <a:sym typeface="Hind Madurai"/>
              </a:rPr>
              <a:t>). Sur les systèmes Unix (tels que Linux et MacOS), la CLI est connue sous le nom de </a:t>
            </a:r>
            <a:r>
              <a:rPr b="1" lang="fr" sz="1100" u="sng">
                <a:solidFill>
                  <a:srgbClr val="21212B"/>
                </a:solidFill>
                <a:highlight>
                  <a:srgbClr val="FFFFFF"/>
                </a:highlight>
                <a:latin typeface="Hind Madurai"/>
                <a:ea typeface="Hind Madurai"/>
                <a:cs typeface="Hind Madurai"/>
                <a:sym typeface="Hind Madurai"/>
                <a:hlinkClick r:id="rId3">
                  <a:extLst>
                    <a:ext uri="{A12FA001-AC4F-418D-AE19-62706E023703}">
                      <ahyp:hlinkClr val="tx"/>
                    </a:ext>
                  </a:extLst>
                </a:hlinkClick>
              </a:rPr>
              <a:t>shell bash</a:t>
            </a:r>
            <a:r>
              <a:rPr lang="fr" sz="1100">
                <a:solidFill>
                  <a:srgbClr val="21212B"/>
                </a:solidFill>
                <a:highlight>
                  <a:srgbClr val="FFFFFF"/>
                </a:highlight>
                <a:latin typeface="Hind Madurai"/>
                <a:ea typeface="Hind Madurai"/>
                <a:cs typeface="Hind Madurai"/>
                <a:sym typeface="Hind Madurai"/>
              </a:rPr>
              <a:t> ).</a:t>
            </a:r>
            <a:endParaRPr b="1" sz="1100">
              <a:solidFill>
                <a:srgbClr val="21212B"/>
              </a:solidFill>
              <a:highlight>
                <a:srgbClr val="FFFFFF"/>
              </a:highlight>
              <a:latin typeface="Hind Madurai"/>
              <a:ea typeface="Hind Madurai"/>
              <a:cs typeface="Hind Madurai"/>
              <a:sym typeface="Hind Madurai"/>
            </a:endParaRPr>
          </a:p>
        </p:txBody>
      </p:sp>
      <p:pic>
        <p:nvPicPr>
          <p:cNvPr id="525" name="Google Shape;525;p59"/>
          <p:cNvPicPr preferRelativeResize="0"/>
          <p:nvPr/>
        </p:nvPicPr>
        <p:blipFill>
          <a:blip r:embed="rId4">
            <a:alphaModFix/>
          </a:blip>
          <a:stretch>
            <a:fillRect/>
          </a:stretch>
        </p:blipFill>
        <p:spPr>
          <a:xfrm>
            <a:off x="194838" y="794850"/>
            <a:ext cx="3983282" cy="2791802"/>
          </a:xfrm>
          <a:prstGeom prst="rect">
            <a:avLst/>
          </a:prstGeom>
          <a:noFill/>
          <a:ln>
            <a:noFill/>
          </a:ln>
        </p:spPr>
      </p:pic>
      <p:cxnSp>
        <p:nvCxnSpPr>
          <p:cNvPr id="526" name="Google Shape;526;p5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27" name="Google Shape;527;p59"/>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Installation de Python en local</a:t>
            </a:r>
            <a:endParaRPr b="1" sz="2800">
              <a:solidFill>
                <a:schemeClr val="dk1"/>
              </a:solidFill>
              <a:latin typeface="Exo"/>
              <a:ea typeface="Exo"/>
              <a:cs typeface="Exo"/>
              <a:sym typeface="Exo"/>
            </a:endParaRPr>
          </a:p>
        </p:txBody>
      </p:sp>
      <p:sp>
        <p:nvSpPr>
          <p:cNvPr id="528" name="Google Shape;528;p59"/>
          <p:cNvSpPr txBox="1"/>
          <p:nvPr/>
        </p:nvSpPr>
        <p:spPr>
          <a:xfrm>
            <a:off x="423450" y="3510450"/>
            <a:ext cx="8264100" cy="85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800"/>
              </a:spcBef>
              <a:spcAft>
                <a:spcPts val="0"/>
              </a:spcAft>
              <a:buNone/>
            </a:pPr>
            <a:r>
              <a:rPr b="1" lang="fr" sz="1100">
                <a:solidFill>
                  <a:srgbClr val="21212B"/>
                </a:solidFill>
                <a:highlight>
                  <a:srgbClr val="FFFFFF"/>
                </a:highlight>
                <a:latin typeface="Hind Madurai"/>
                <a:ea typeface="Hind Madurai"/>
                <a:cs typeface="Hind Madurai"/>
                <a:sym typeface="Hind Madurai"/>
              </a:rPr>
              <a:t>Pourquoi utiliser le Terminal ?</a:t>
            </a:r>
            <a:endParaRPr b="1" sz="1100">
              <a:solidFill>
                <a:srgbClr val="21212B"/>
              </a:solidFill>
              <a:highlight>
                <a:srgbClr val="FFFFFF"/>
              </a:highlight>
              <a:latin typeface="Hind Madurai"/>
              <a:ea typeface="Hind Madurai"/>
              <a:cs typeface="Hind Madurai"/>
              <a:sym typeface="Hind Madurai"/>
            </a:endParaRPr>
          </a:p>
          <a:p>
            <a:pPr indent="-234950" lvl="0" marL="342900" rtl="0" algn="just">
              <a:lnSpc>
                <a:spcPct val="115000"/>
              </a:lnSpc>
              <a:spcBef>
                <a:spcPts val="90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Il y a longtemps, avant que les ordinateurs ne disposent d'interfaces utilisateur graphiques (Graphical User Interfaces : GUI), la seule façon de faire fonctionner un ordinateur était via la ligne de commande.</a:t>
            </a:r>
            <a:endParaRPr sz="1100">
              <a:latin typeface="Hind Madurai"/>
              <a:ea typeface="Hind Madurai"/>
              <a:cs typeface="Hind Madurai"/>
              <a:sym typeface="Hind Madura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cxnSp>
        <p:nvCxnSpPr>
          <p:cNvPr id="533" name="Google Shape;533;p6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34" name="Google Shape;534;p60"/>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535" name="Google Shape;535;p60"/>
          <p:cNvSpPr/>
          <p:nvPr/>
        </p:nvSpPr>
        <p:spPr>
          <a:xfrm>
            <a:off x="277450" y="1014450"/>
            <a:ext cx="3288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Programmation Orientée Objet</a:t>
            </a:r>
            <a:endParaRPr sz="2400">
              <a:solidFill>
                <a:srgbClr val="FFFFFF"/>
              </a:solidFill>
            </a:endParaRPr>
          </a:p>
        </p:txBody>
      </p:sp>
      <p:sp>
        <p:nvSpPr>
          <p:cNvPr id="536" name="Google Shape;536;p60"/>
          <p:cNvSpPr txBox="1"/>
          <p:nvPr/>
        </p:nvSpPr>
        <p:spPr>
          <a:xfrm>
            <a:off x="277450" y="1594550"/>
            <a:ext cx="8153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La programmation orientée objet (POO) est un paradigme de programmation qui se base sur le concept </a:t>
            </a:r>
            <a:r>
              <a:rPr b="1" i="1" lang="fr" sz="1100">
                <a:solidFill>
                  <a:srgbClr val="1F1F1F"/>
                </a:solidFill>
                <a:latin typeface="Hind Madurai"/>
                <a:ea typeface="Hind Madurai"/>
                <a:cs typeface="Hind Madurai"/>
                <a:sym typeface="Hind Madurai"/>
              </a:rPr>
              <a:t>d'objets</a:t>
            </a:r>
            <a:r>
              <a:rPr lang="fr" sz="1100">
                <a:solidFill>
                  <a:srgbClr val="1F1F1F"/>
                </a:solidFill>
                <a:latin typeface="Hind Madurai"/>
                <a:ea typeface="Hind Madurai"/>
                <a:cs typeface="Hind Madurai"/>
                <a:sym typeface="Hind Madurai"/>
              </a:rPr>
              <a:t> pour organiser et structurer le code. Les objets sont des instances de classes, et les classes sont des modèles ou des plans qui définissent les attributs (variables) et les méthodes (fonctions) que les objets peuvent avoir.</a:t>
            </a:r>
            <a:endParaRPr sz="1100">
              <a:solidFill>
                <a:srgbClr val="1F1F1F"/>
              </a:solidFill>
              <a:latin typeface="Hind Madurai"/>
              <a:ea typeface="Hind Madurai"/>
              <a:cs typeface="Hind Madurai"/>
              <a:sym typeface="Hind Madurai"/>
            </a:endParaRPr>
          </a:p>
        </p:txBody>
      </p:sp>
      <p:pic>
        <p:nvPicPr>
          <p:cNvPr id="537" name="Google Shape;537;p60"/>
          <p:cNvPicPr preferRelativeResize="0"/>
          <p:nvPr/>
        </p:nvPicPr>
        <p:blipFill>
          <a:blip r:embed="rId3">
            <a:alphaModFix/>
          </a:blip>
          <a:stretch>
            <a:fillRect/>
          </a:stretch>
        </p:blipFill>
        <p:spPr>
          <a:xfrm>
            <a:off x="277450" y="2353275"/>
            <a:ext cx="3619500" cy="1828800"/>
          </a:xfrm>
          <a:prstGeom prst="rect">
            <a:avLst/>
          </a:prstGeom>
          <a:noFill/>
          <a:ln>
            <a:noFill/>
          </a:ln>
        </p:spPr>
      </p:pic>
      <p:sp>
        <p:nvSpPr>
          <p:cNvPr id="538" name="Google Shape;538;p60"/>
          <p:cNvSpPr txBox="1"/>
          <p:nvPr/>
        </p:nvSpPr>
        <p:spPr>
          <a:xfrm>
            <a:off x="4014250" y="2636425"/>
            <a:ext cx="4540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Les objets sont constitués d'attributs et de méthodes.</a:t>
            </a:r>
            <a:endParaRPr sz="1100">
              <a:solidFill>
                <a:srgbClr val="1F1F1F"/>
              </a:solidFill>
              <a:latin typeface="Hind Madurai"/>
              <a:ea typeface="Hind Madurai"/>
              <a:cs typeface="Hind Madurai"/>
              <a:sym typeface="Hind Madurai"/>
            </a:endParaRPr>
          </a:p>
          <a:p>
            <a:pPr indent="0" lvl="0" marL="0" rtl="0" algn="l">
              <a:spcBef>
                <a:spcPts val="0"/>
              </a:spcBef>
              <a:spcAft>
                <a:spcPts val="0"/>
              </a:spcAft>
              <a:buNone/>
            </a:pPr>
            <a:r>
              <a:t/>
            </a: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Les </a:t>
            </a:r>
            <a:r>
              <a:rPr b="1" lang="fr" sz="1100">
                <a:solidFill>
                  <a:srgbClr val="1F1F1F"/>
                </a:solidFill>
                <a:latin typeface="Hind Madurai"/>
                <a:ea typeface="Hind Madurai"/>
                <a:cs typeface="Hind Madurai"/>
                <a:sym typeface="Hind Madurai"/>
              </a:rPr>
              <a:t>Attributs</a:t>
            </a:r>
            <a:r>
              <a:rPr lang="fr" sz="1100">
                <a:solidFill>
                  <a:srgbClr val="1F1F1F"/>
                </a:solidFill>
                <a:latin typeface="Hind Madurai"/>
                <a:ea typeface="Hind Madurai"/>
                <a:cs typeface="Hind Madurai"/>
                <a:sym typeface="Hind Madurai"/>
              </a:rPr>
              <a:t> sont des variables stockées dans un objet.</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Les </a:t>
            </a:r>
            <a:r>
              <a:rPr b="1" lang="fr" sz="1100">
                <a:solidFill>
                  <a:srgbClr val="1F1F1F"/>
                </a:solidFill>
                <a:latin typeface="Hind Madurai"/>
                <a:ea typeface="Hind Madurai"/>
                <a:cs typeface="Hind Madurai"/>
                <a:sym typeface="Hind Madurai"/>
              </a:rPr>
              <a:t>Méthodes</a:t>
            </a:r>
            <a:r>
              <a:rPr lang="fr" sz="1100">
                <a:solidFill>
                  <a:srgbClr val="1F1F1F"/>
                </a:solidFill>
                <a:latin typeface="Hind Madurai"/>
                <a:ea typeface="Hind Madurai"/>
                <a:cs typeface="Hind Madurai"/>
                <a:sym typeface="Hind Madurai"/>
              </a:rPr>
              <a:t> sont des fonctions stockées dans un objet.</a:t>
            </a:r>
            <a:endParaRPr sz="1100">
              <a:solidFill>
                <a:srgbClr val="1F1F1F"/>
              </a:solidFill>
              <a:latin typeface="Hind Madurai"/>
              <a:ea typeface="Hind Madurai"/>
              <a:cs typeface="Hind Madurai"/>
              <a:sym typeface="Hind Madurai"/>
            </a:endParaRPr>
          </a:p>
          <a:p>
            <a:pPr indent="0" lvl="0" marL="0" rtl="0" algn="l">
              <a:spcBef>
                <a:spcPts val="0"/>
              </a:spcBef>
              <a:spcAft>
                <a:spcPts val="0"/>
              </a:spcAft>
              <a:buNone/>
            </a:pPr>
            <a:r>
              <a:t/>
            </a:r>
            <a:endParaRPr sz="1100">
              <a:solidFill>
                <a:srgbClr val="1F1F1F"/>
              </a:solidFill>
              <a:latin typeface="Hind Madurai"/>
              <a:ea typeface="Hind Madurai"/>
              <a:cs typeface="Hind Madurai"/>
              <a:sym typeface="Hind Madura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nvSpPr>
        <p:spPr>
          <a:xfrm>
            <a:off x="776950" y="700475"/>
            <a:ext cx="7712100" cy="40266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900"/>
              </a:spcBef>
              <a:spcAft>
                <a:spcPts val="0"/>
              </a:spcAft>
              <a:buNone/>
            </a:pPr>
            <a:r>
              <a:rPr b="1" lang="fr" sz="1100">
                <a:solidFill>
                  <a:srgbClr val="21212B"/>
                </a:solidFill>
                <a:highlight>
                  <a:srgbClr val="FFFFFF"/>
                </a:highlight>
                <a:latin typeface="Hind Madurai"/>
                <a:ea typeface="Hind Madurai"/>
                <a:cs typeface="Hind Madurai"/>
                <a:sym typeface="Hind Madurai"/>
              </a:rPr>
              <a:t>TP4 - Analyse d’un jeu de données</a:t>
            </a:r>
            <a:endParaRPr b="1"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L’objectif de ce TP est de décrire la constitution d’un jeu de données disponible sur l’une plateforme open-source.</a:t>
            </a:r>
            <a:br>
              <a:rPr lang="fr" sz="1100">
                <a:solidFill>
                  <a:srgbClr val="21212B"/>
                </a:solidFill>
                <a:highlight>
                  <a:srgbClr val="FFFFFF"/>
                </a:highlight>
                <a:latin typeface="Hind Madurai"/>
                <a:ea typeface="Hind Madurai"/>
                <a:cs typeface="Hind Madurai"/>
                <a:sym typeface="Hind Madurai"/>
              </a:rPr>
            </a:br>
            <a:endParaRPr sz="1100">
              <a:solidFill>
                <a:srgbClr val="21212B"/>
              </a:solidFill>
              <a:highlight>
                <a:srgbClr val="FFFFFF"/>
              </a:highlight>
              <a:latin typeface="Hind Madurai"/>
              <a:ea typeface="Hind Madurai"/>
              <a:cs typeface="Hind Madurai"/>
              <a:sym typeface="Hind Madurai"/>
            </a:endParaRPr>
          </a:p>
          <a:p>
            <a:pPr indent="-298450" lvl="0" marL="457200" marR="0" rtl="0" algn="just">
              <a:lnSpc>
                <a:spcPct val="115000"/>
              </a:lnSpc>
              <a:spcBef>
                <a:spcPts val="900"/>
              </a:spcBef>
              <a:spcAft>
                <a:spcPts val="0"/>
              </a:spcAft>
              <a:buClr>
                <a:srgbClr val="21212B"/>
              </a:buClr>
              <a:buSzPts val="1100"/>
              <a:buFont typeface="Hind Madurai"/>
              <a:buAutoNum type="arabicPeriod"/>
            </a:pPr>
            <a:r>
              <a:rPr lang="fr" sz="1100">
                <a:solidFill>
                  <a:srgbClr val="21212B"/>
                </a:solidFill>
                <a:highlight>
                  <a:srgbClr val="FFFFFF"/>
                </a:highlight>
                <a:latin typeface="Hind Madurai"/>
                <a:ea typeface="Hind Madurai"/>
                <a:cs typeface="Hind Madurai"/>
                <a:sym typeface="Hind Madurai"/>
              </a:rPr>
              <a:t>Accédez à l’une des plateformes suivantes puis téléchargez le jeu de données de votre choix, il doit être inférieur à 5 Mo.</a:t>
            </a:r>
            <a:endParaRPr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t/>
            </a:r>
            <a:endParaRPr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t/>
            </a:r>
            <a:endParaRPr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Fonctions utiles en data science : </a:t>
            </a:r>
            <a:r>
              <a:rPr b="1" lang="fr" sz="1100" u="sng">
                <a:solidFill>
                  <a:schemeClr val="hlink"/>
                </a:solidFill>
                <a:highlight>
                  <a:srgbClr val="FFFFFF"/>
                </a:highlight>
                <a:latin typeface="Hind Madurai"/>
                <a:ea typeface="Hind Madurai"/>
                <a:cs typeface="Hind Madurai"/>
                <a:sym typeface="Hind Madurai"/>
                <a:hlinkClick r:id="rId3"/>
              </a:rPr>
              <a:t>Ici</a:t>
            </a:r>
            <a:endParaRPr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b="1" lang="fr" sz="1100">
                <a:solidFill>
                  <a:srgbClr val="21212B"/>
                </a:solidFill>
                <a:highlight>
                  <a:srgbClr val="FFFFFF"/>
                </a:highlight>
                <a:latin typeface="Hind Madurai"/>
                <a:ea typeface="Hind Madurai"/>
                <a:cs typeface="Hind Madurai"/>
                <a:sym typeface="Hind Madurai"/>
              </a:rPr>
              <a:t>TP5 - Programmation Orientée Objet | Base de données</a:t>
            </a:r>
            <a:br>
              <a:rPr b="1" lang="fr" sz="1100">
                <a:solidFill>
                  <a:srgbClr val="21212B"/>
                </a:solidFill>
                <a:highlight>
                  <a:srgbClr val="FFFFFF"/>
                </a:highlight>
                <a:latin typeface="Hind Madurai"/>
                <a:ea typeface="Hind Madurai"/>
                <a:cs typeface="Hind Madurai"/>
                <a:sym typeface="Hind Madurai"/>
              </a:rPr>
            </a:br>
            <a:r>
              <a:rPr lang="fr" sz="1100">
                <a:solidFill>
                  <a:srgbClr val="21212B"/>
                </a:solidFill>
                <a:highlight>
                  <a:srgbClr val="FFFFFF"/>
                </a:highlight>
                <a:latin typeface="Hind Madurai"/>
                <a:ea typeface="Hind Madurai"/>
                <a:cs typeface="Hind Madurai"/>
                <a:sym typeface="Hind Madurai"/>
              </a:rPr>
              <a:t>→ téléchargez et placez dans le dossier ‘</a:t>
            </a:r>
            <a:r>
              <a:rPr b="1" lang="fr" sz="1100">
                <a:solidFill>
                  <a:srgbClr val="21212B"/>
                </a:solidFill>
                <a:highlight>
                  <a:srgbClr val="FFFFFF"/>
                </a:highlight>
                <a:latin typeface="Hind Madurai"/>
                <a:ea typeface="Hind Madurai"/>
                <a:cs typeface="Hind Madurai"/>
                <a:sym typeface="Hind Madurai"/>
              </a:rPr>
              <a:t>Code Python</a:t>
            </a:r>
            <a:r>
              <a:rPr lang="fr" sz="1100">
                <a:solidFill>
                  <a:srgbClr val="21212B"/>
                </a:solidFill>
                <a:highlight>
                  <a:srgbClr val="FFFFFF"/>
                </a:highlight>
                <a:latin typeface="Hind Madurai"/>
                <a:ea typeface="Hind Madurai"/>
                <a:cs typeface="Hind Madurai"/>
                <a:sym typeface="Hind Madurai"/>
              </a:rPr>
              <a:t>’ le fichier suivant : </a:t>
            </a:r>
            <a:r>
              <a:rPr b="1" lang="fr" sz="1100" u="sng">
                <a:solidFill>
                  <a:schemeClr val="hlink"/>
                </a:solidFill>
                <a:highlight>
                  <a:srgbClr val="FFFFFF"/>
                </a:highlight>
                <a:latin typeface="Hind Madurai"/>
                <a:ea typeface="Hind Madurai"/>
                <a:cs typeface="Hind Madurai"/>
                <a:sym typeface="Hind Madurai"/>
                <a:hlinkClick r:id="rId4"/>
              </a:rPr>
              <a:t>TP5 - Programmation Orientée Objet</a:t>
            </a:r>
            <a:endParaRPr b="1"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Suivez les instructions présentes dans le notebook.</a:t>
            </a:r>
            <a:br>
              <a:rPr lang="fr" sz="1100">
                <a:solidFill>
                  <a:srgbClr val="21212B"/>
                </a:solidFill>
                <a:highlight>
                  <a:srgbClr val="FFFFFF"/>
                </a:highlight>
                <a:latin typeface="Hind Madurai"/>
                <a:ea typeface="Hind Madurai"/>
                <a:cs typeface="Hind Madurai"/>
                <a:sym typeface="Hind Madurai"/>
              </a:rPr>
            </a:br>
            <a:endParaRPr b="1"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b="1" lang="fr" sz="1100" u="sng">
                <a:solidFill>
                  <a:srgbClr val="F14E32"/>
                </a:solidFill>
                <a:highlight>
                  <a:srgbClr val="FFFFFF"/>
                </a:highlight>
                <a:latin typeface="Hind Madurai"/>
                <a:ea typeface="Hind Madurai"/>
                <a:cs typeface="Hind Madurai"/>
                <a:sym typeface="Hind Madurai"/>
                <a:hlinkClick r:id="rId5">
                  <a:extLst>
                    <a:ext uri="{A12FA001-AC4F-418D-AE19-62706E023703}">
                      <ahyp:hlinkClr val="tx"/>
                    </a:ext>
                  </a:extLst>
                </a:hlinkClick>
              </a:rPr>
              <a:t>TP6 - Base de données</a:t>
            </a:r>
            <a:r>
              <a:rPr b="1" lang="fr" sz="1100">
                <a:solidFill>
                  <a:srgbClr val="21212B"/>
                </a:solidFill>
                <a:highlight>
                  <a:srgbClr val="FFFFFF"/>
                </a:highlight>
                <a:latin typeface="Hind Madurai"/>
                <a:ea typeface="Hind Madurai"/>
                <a:cs typeface="Hind Madurai"/>
                <a:sym typeface="Hind Madurai"/>
              </a:rPr>
              <a:t> - Corrections</a:t>
            </a:r>
            <a:br>
              <a:rPr b="1" lang="fr" sz="1100">
                <a:solidFill>
                  <a:srgbClr val="21212B"/>
                </a:solidFill>
                <a:highlight>
                  <a:srgbClr val="FFFFFF"/>
                </a:highlight>
                <a:latin typeface="Hind Madurai"/>
                <a:ea typeface="Hind Madurai"/>
                <a:cs typeface="Hind Madurai"/>
                <a:sym typeface="Hind Madurai"/>
              </a:rPr>
            </a:br>
            <a:r>
              <a:rPr lang="fr" sz="1100">
                <a:solidFill>
                  <a:srgbClr val="21212B"/>
                </a:solidFill>
                <a:highlight>
                  <a:srgbClr val="FFFFFF"/>
                </a:highlight>
                <a:latin typeface="Hind Madurai"/>
                <a:ea typeface="Hind Madurai"/>
                <a:cs typeface="Hind Madurai"/>
                <a:sym typeface="Hind Madurai"/>
              </a:rPr>
              <a:t>→ téléchargez et placez dans le dossier ‘</a:t>
            </a:r>
            <a:r>
              <a:rPr b="1" lang="fr" sz="1100">
                <a:solidFill>
                  <a:srgbClr val="21212B"/>
                </a:solidFill>
                <a:highlight>
                  <a:srgbClr val="FFFFFF"/>
                </a:highlight>
                <a:latin typeface="Hind Madurai"/>
                <a:ea typeface="Hind Madurai"/>
                <a:cs typeface="Hind Madurai"/>
                <a:sym typeface="Hind Madurai"/>
              </a:rPr>
              <a:t>Code Python</a:t>
            </a:r>
            <a:r>
              <a:rPr lang="fr" sz="1100">
                <a:solidFill>
                  <a:srgbClr val="21212B"/>
                </a:solidFill>
                <a:highlight>
                  <a:srgbClr val="FFFFFF"/>
                </a:highlight>
                <a:latin typeface="Hind Madurai"/>
                <a:ea typeface="Hind Madurai"/>
                <a:cs typeface="Hind Madurai"/>
                <a:sym typeface="Hind Madurai"/>
              </a:rPr>
              <a:t>’ le fichier suivant : </a:t>
            </a:r>
            <a:r>
              <a:rPr b="1" lang="fr" sz="1100" u="sng">
                <a:solidFill>
                  <a:schemeClr val="hlink"/>
                </a:solidFill>
                <a:highlight>
                  <a:srgbClr val="FFFFFF"/>
                </a:highlight>
                <a:latin typeface="Hind Madurai"/>
                <a:ea typeface="Hind Madurai"/>
                <a:cs typeface="Hind Madurai"/>
                <a:sym typeface="Hind Madurai"/>
                <a:hlinkClick r:id="rId6"/>
              </a:rPr>
              <a:t>TP6 - Gestion d’une</a:t>
            </a:r>
            <a:r>
              <a:rPr lang="fr" sz="1100" u="sng">
                <a:solidFill>
                  <a:schemeClr val="hlink"/>
                </a:solidFill>
                <a:highlight>
                  <a:srgbClr val="FFFFFF"/>
                </a:highlight>
                <a:latin typeface="Hind Madurai"/>
                <a:ea typeface="Hind Madurai"/>
                <a:cs typeface="Hind Madurai"/>
                <a:sym typeface="Hind Madurai"/>
                <a:hlinkClick r:id="rId7"/>
              </a:rPr>
              <a:t> </a:t>
            </a:r>
            <a:r>
              <a:rPr b="1" lang="fr" sz="1100" u="sng">
                <a:solidFill>
                  <a:schemeClr val="hlink"/>
                </a:solidFill>
                <a:highlight>
                  <a:srgbClr val="FFFFFF"/>
                </a:highlight>
                <a:latin typeface="Hind Madurai"/>
                <a:ea typeface="Hind Madurai"/>
                <a:cs typeface="Hind Madurai"/>
                <a:sym typeface="Hind Madurai"/>
                <a:hlinkClick r:id="rId8"/>
              </a:rPr>
              <a:t>Base de données</a:t>
            </a:r>
            <a:endParaRPr b="1"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 Suivez les instructions présentes dans le notebook.</a:t>
            </a:r>
            <a:endParaRPr sz="1100">
              <a:solidFill>
                <a:srgbClr val="21212B"/>
              </a:solidFill>
              <a:highlight>
                <a:srgbClr val="FFFFFF"/>
              </a:highlight>
              <a:latin typeface="Hind Madurai"/>
              <a:ea typeface="Hind Madurai"/>
              <a:cs typeface="Hind Madurai"/>
              <a:sym typeface="Hind Madurai"/>
            </a:endParaRPr>
          </a:p>
        </p:txBody>
      </p:sp>
      <p:pic>
        <p:nvPicPr>
          <p:cNvPr id="544" name="Google Shape;544;p61">
            <a:hlinkClick r:id="rId9"/>
          </p:cNvPr>
          <p:cNvPicPr preferRelativeResize="0"/>
          <p:nvPr/>
        </p:nvPicPr>
        <p:blipFill rotWithShape="1">
          <a:blip r:embed="rId10">
            <a:alphaModFix/>
          </a:blip>
          <a:srcRect b="76152" l="9806" r="71709" t="13111"/>
          <a:stretch/>
        </p:blipFill>
        <p:spPr>
          <a:xfrm>
            <a:off x="392049" y="2134100"/>
            <a:ext cx="868204" cy="327479"/>
          </a:xfrm>
          <a:prstGeom prst="rect">
            <a:avLst/>
          </a:prstGeom>
          <a:noFill/>
          <a:ln>
            <a:noFill/>
          </a:ln>
        </p:spPr>
      </p:pic>
      <p:pic>
        <p:nvPicPr>
          <p:cNvPr id="545" name="Google Shape;545;p61">
            <a:hlinkClick r:id="rId11"/>
          </p:cNvPr>
          <p:cNvPicPr preferRelativeResize="0"/>
          <p:nvPr/>
        </p:nvPicPr>
        <p:blipFill rotWithShape="1">
          <a:blip r:embed="rId12">
            <a:alphaModFix/>
          </a:blip>
          <a:srcRect b="76652" l="2515" r="80290" t="13359"/>
          <a:stretch/>
        </p:blipFill>
        <p:spPr>
          <a:xfrm>
            <a:off x="1347599" y="2134097"/>
            <a:ext cx="868193" cy="327479"/>
          </a:xfrm>
          <a:prstGeom prst="rect">
            <a:avLst/>
          </a:prstGeom>
          <a:noFill/>
          <a:ln>
            <a:noFill/>
          </a:ln>
        </p:spPr>
      </p:pic>
      <p:pic>
        <p:nvPicPr>
          <p:cNvPr id="546" name="Google Shape;546;p61">
            <a:hlinkClick r:id="rId13"/>
          </p:cNvPr>
          <p:cNvPicPr preferRelativeResize="0"/>
          <p:nvPr/>
        </p:nvPicPr>
        <p:blipFill rotWithShape="1">
          <a:blip r:embed="rId14">
            <a:alphaModFix/>
          </a:blip>
          <a:srcRect b="79056" l="0" r="76468" t="11964"/>
          <a:stretch/>
        </p:blipFill>
        <p:spPr>
          <a:xfrm>
            <a:off x="2310125" y="2134100"/>
            <a:ext cx="1321549" cy="327476"/>
          </a:xfrm>
          <a:prstGeom prst="rect">
            <a:avLst/>
          </a:prstGeom>
          <a:noFill/>
          <a:ln>
            <a:noFill/>
          </a:ln>
        </p:spPr>
      </p:pic>
      <p:pic>
        <p:nvPicPr>
          <p:cNvPr id="547" name="Google Shape;547;p61">
            <a:hlinkClick r:id="rId15"/>
          </p:cNvPr>
          <p:cNvPicPr preferRelativeResize="0"/>
          <p:nvPr/>
        </p:nvPicPr>
        <p:blipFill rotWithShape="1">
          <a:blip r:embed="rId16">
            <a:alphaModFix/>
          </a:blip>
          <a:srcRect b="76176" l="279" r="90503" t="16363"/>
          <a:stretch/>
        </p:blipFill>
        <p:spPr>
          <a:xfrm>
            <a:off x="3832139" y="2134100"/>
            <a:ext cx="623160" cy="327479"/>
          </a:xfrm>
          <a:prstGeom prst="rect">
            <a:avLst/>
          </a:prstGeom>
          <a:noFill/>
          <a:ln>
            <a:noFill/>
          </a:ln>
        </p:spPr>
      </p:pic>
      <p:pic>
        <p:nvPicPr>
          <p:cNvPr id="548" name="Google Shape;548;p61">
            <a:hlinkClick r:id="rId17"/>
          </p:cNvPr>
          <p:cNvPicPr preferRelativeResize="0"/>
          <p:nvPr/>
        </p:nvPicPr>
        <p:blipFill rotWithShape="1">
          <a:blip r:embed="rId18">
            <a:alphaModFix/>
          </a:blip>
          <a:srcRect b="82824" l="346" r="94316" t="12856"/>
          <a:stretch/>
        </p:blipFill>
        <p:spPr>
          <a:xfrm>
            <a:off x="4655777" y="2134096"/>
            <a:ext cx="623160" cy="327479"/>
          </a:xfrm>
          <a:prstGeom prst="rect">
            <a:avLst/>
          </a:prstGeom>
          <a:noFill/>
          <a:ln>
            <a:noFill/>
          </a:ln>
        </p:spPr>
      </p:pic>
      <p:pic>
        <p:nvPicPr>
          <p:cNvPr id="549" name="Google Shape;549;p61">
            <a:hlinkClick r:id="rId19"/>
          </p:cNvPr>
          <p:cNvPicPr preferRelativeResize="0"/>
          <p:nvPr/>
        </p:nvPicPr>
        <p:blipFill rotWithShape="1">
          <a:blip r:embed="rId20">
            <a:alphaModFix/>
          </a:blip>
          <a:srcRect b="82525" l="12387" r="78272" t="13013"/>
          <a:stretch/>
        </p:blipFill>
        <p:spPr>
          <a:xfrm>
            <a:off x="7810402" y="2163785"/>
            <a:ext cx="1055754" cy="327479"/>
          </a:xfrm>
          <a:prstGeom prst="rect">
            <a:avLst/>
          </a:prstGeom>
          <a:noFill/>
          <a:ln>
            <a:noFill/>
          </a:ln>
        </p:spPr>
      </p:pic>
      <p:pic>
        <p:nvPicPr>
          <p:cNvPr id="550" name="Google Shape;550;p61">
            <a:hlinkClick r:id="rId21"/>
          </p:cNvPr>
          <p:cNvPicPr preferRelativeResize="0"/>
          <p:nvPr/>
        </p:nvPicPr>
        <p:blipFill rotWithShape="1">
          <a:blip r:embed="rId22">
            <a:alphaModFix/>
          </a:blip>
          <a:srcRect b="81917" l="1013" r="93323" t="12502"/>
          <a:stretch/>
        </p:blipFill>
        <p:spPr>
          <a:xfrm>
            <a:off x="5419400" y="2134100"/>
            <a:ext cx="539976" cy="345537"/>
          </a:xfrm>
          <a:prstGeom prst="rect">
            <a:avLst/>
          </a:prstGeom>
          <a:noFill/>
          <a:ln>
            <a:noFill/>
          </a:ln>
        </p:spPr>
      </p:pic>
      <p:pic>
        <p:nvPicPr>
          <p:cNvPr id="551" name="Google Shape;551;p61">
            <a:hlinkClick r:id="rId23"/>
          </p:cNvPr>
          <p:cNvPicPr preferRelativeResize="0"/>
          <p:nvPr/>
        </p:nvPicPr>
        <p:blipFill rotWithShape="1">
          <a:blip r:embed="rId24">
            <a:alphaModFix/>
          </a:blip>
          <a:srcRect b="81657" l="5013" r="88033" t="13040"/>
          <a:stretch/>
        </p:blipFill>
        <p:spPr>
          <a:xfrm>
            <a:off x="6071624" y="2163776"/>
            <a:ext cx="661299" cy="327499"/>
          </a:xfrm>
          <a:prstGeom prst="rect">
            <a:avLst/>
          </a:prstGeom>
          <a:noFill/>
          <a:ln>
            <a:noFill/>
          </a:ln>
        </p:spPr>
      </p:pic>
      <p:pic>
        <p:nvPicPr>
          <p:cNvPr id="552" name="Google Shape;552;p61">
            <a:hlinkClick r:id="rId25"/>
          </p:cNvPr>
          <p:cNvPicPr preferRelativeResize="0"/>
          <p:nvPr/>
        </p:nvPicPr>
        <p:blipFill rotWithShape="1">
          <a:blip r:embed="rId26">
            <a:alphaModFix/>
          </a:blip>
          <a:srcRect b="83374" l="434" r="90648" t="12122"/>
          <a:stretch/>
        </p:blipFill>
        <p:spPr>
          <a:xfrm>
            <a:off x="6873409" y="2161399"/>
            <a:ext cx="832215" cy="272899"/>
          </a:xfrm>
          <a:prstGeom prst="rect">
            <a:avLst/>
          </a:prstGeom>
          <a:noFill/>
          <a:ln>
            <a:noFill/>
          </a:ln>
        </p:spPr>
      </p:pic>
      <p:cxnSp>
        <p:nvCxnSpPr>
          <p:cNvPr id="553" name="Google Shape;553;p6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54" name="Google Shape;554;p61"/>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2"/>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Gestion d’une interface graphique</a:t>
            </a:r>
            <a:endParaRPr sz="4300"/>
          </a:p>
        </p:txBody>
      </p:sp>
      <p:sp>
        <p:nvSpPr>
          <p:cNvPr id="560" name="Google Shape;560;p62"/>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03</a:t>
            </a:r>
            <a:endParaRPr sz="10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cxnSp>
        <p:nvCxnSpPr>
          <p:cNvPr id="565" name="Google Shape;565;p6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66" name="Google Shape;566;p63"/>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3. Gestion d’une interface graphique</a:t>
            </a:r>
            <a:endParaRPr b="1" sz="2800">
              <a:solidFill>
                <a:schemeClr val="dk1"/>
              </a:solidFill>
              <a:latin typeface="Exo"/>
              <a:ea typeface="Exo"/>
              <a:cs typeface="Exo"/>
              <a:sym typeface="Exo"/>
            </a:endParaRPr>
          </a:p>
        </p:txBody>
      </p:sp>
      <p:sp>
        <p:nvSpPr>
          <p:cNvPr id="567" name="Google Shape;567;p63"/>
          <p:cNvSpPr/>
          <p:nvPr/>
        </p:nvSpPr>
        <p:spPr>
          <a:xfrm>
            <a:off x="530600" y="862050"/>
            <a:ext cx="5556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Objectif : Créer une interface graphique avec Streamlit</a:t>
            </a:r>
            <a:endParaRPr sz="2400">
              <a:solidFill>
                <a:srgbClr val="FFFFFF"/>
              </a:solidFill>
            </a:endParaRPr>
          </a:p>
        </p:txBody>
      </p:sp>
      <p:sp>
        <p:nvSpPr>
          <p:cNvPr id="568" name="Google Shape;568;p63"/>
          <p:cNvSpPr txBox="1"/>
          <p:nvPr/>
        </p:nvSpPr>
        <p:spPr>
          <a:xfrm>
            <a:off x="530600" y="1442150"/>
            <a:ext cx="7479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rgbClr val="1F1F1F"/>
                </a:solidFill>
                <a:latin typeface="Hind Madurai"/>
                <a:ea typeface="Hind Madurai"/>
                <a:cs typeface="Hind Madurai"/>
                <a:sym typeface="Hind Madurai"/>
              </a:rPr>
              <a:t>Exercice</a:t>
            </a:r>
            <a:r>
              <a:rPr lang="fr" sz="1100">
                <a:solidFill>
                  <a:srgbClr val="1F1F1F"/>
                </a:solidFill>
                <a:latin typeface="Hind Madurai"/>
                <a:ea typeface="Hind Madurai"/>
                <a:cs typeface="Hind Madurai"/>
                <a:sym typeface="Hind Madurai"/>
              </a:rPr>
              <a:t> : A l’aide des bibliothèques Pandas, SQLAlchimy et Streamlit, créez une application web dans un fichier app.py permettant à un utilisateur d’envoyer un fichier csv qui sera automatiquement conservé dans une base de données. </a:t>
            </a:r>
            <a:br>
              <a:rPr lang="fr" sz="1100">
                <a:solidFill>
                  <a:srgbClr val="1F1F1F"/>
                </a:solidFill>
                <a:latin typeface="Hind Madurai"/>
                <a:ea typeface="Hind Madurai"/>
                <a:cs typeface="Hind Madurai"/>
                <a:sym typeface="Hind Madurai"/>
              </a:rPr>
            </a:br>
            <a:r>
              <a:rPr lang="fr" sz="1100">
                <a:solidFill>
                  <a:srgbClr val="1F1F1F"/>
                </a:solidFill>
                <a:latin typeface="Hind Madurai"/>
                <a:ea typeface="Hind Madurai"/>
                <a:cs typeface="Hind Madurai"/>
                <a:sym typeface="Hind Madurai"/>
              </a:rPr>
              <a:t>Les fonctionnalités principales de l’application sont les suivantes :</a:t>
            </a:r>
            <a:endParaRPr sz="1100">
              <a:solidFill>
                <a:srgbClr val="1F1F1F"/>
              </a:solidFill>
              <a:latin typeface="Hind Madurai"/>
              <a:ea typeface="Hind Madurai"/>
              <a:cs typeface="Hind Madurai"/>
              <a:sym typeface="Hind Madurai"/>
            </a:endParaRPr>
          </a:p>
        </p:txBody>
      </p:sp>
      <p:sp>
        <p:nvSpPr>
          <p:cNvPr id="569" name="Google Shape;569;p63"/>
          <p:cNvSpPr txBox="1"/>
          <p:nvPr/>
        </p:nvSpPr>
        <p:spPr>
          <a:xfrm>
            <a:off x="3067775" y="2085325"/>
            <a:ext cx="5875800" cy="2893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L’application web permet de charger un fichier csv. Si le type du fichier n’est pas un csv, le programme envoi un message d’erreur. </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 fic</a:t>
            </a:r>
            <a:r>
              <a:rPr lang="fr" sz="1100">
                <a:solidFill>
                  <a:srgbClr val="1F1F1F"/>
                </a:solidFill>
                <a:latin typeface="Hind Madurai"/>
                <a:ea typeface="Hind Madurai"/>
                <a:cs typeface="Hind Madurai"/>
                <a:sym typeface="Hind Madurai"/>
              </a:rPr>
              <a:t>hier doit contenir l’ensemble des colonnes du jeu de données </a:t>
            </a:r>
            <a:r>
              <a:rPr lang="fr" sz="1100" u="sng">
                <a:solidFill>
                  <a:schemeClr val="hlink"/>
                </a:solidFill>
                <a:latin typeface="Hind Madurai"/>
                <a:ea typeface="Hind Madurai"/>
                <a:cs typeface="Hind Madurai"/>
                <a:sym typeface="Hind Madurai"/>
                <a:hlinkClick r:id="rId3"/>
              </a:rPr>
              <a:t>data.csv</a:t>
            </a:r>
            <a:r>
              <a:rPr lang="fr" sz="1100">
                <a:solidFill>
                  <a:srgbClr val="1F1F1F"/>
                </a:solidFill>
                <a:latin typeface="Hind Madurai"/>
                <a:ea typeface="Hind Madurai"/>
                <a:cs typeface="Hind Madurai"/>
                <a:sym typeface="Hind Madurai"/>
              </a:rPr>
              <a:t> pour être intégré à une base </a:t>
            </a:r>
            <a:r>
              <a:rPr lang="fr" sz="1100">
                <a:solidFill>
                  <a:srgbClr val="1F1F1F"/>
                </a:solidFill>
                <a:latin typeface="Hind Madurai"/>
                <a:ea typeface="Hind Madurai"/>
                <a:cs typeface="Hind Madurai"/>
                <a:sym typeface="Hind Madurai"/>
              </a:rPr>
              <a:t>de données contenant les mêmes colonnes.</a:t>
            </a:r>
            <a:endParaRPr sz="1100">
              <a:solidFill>
                <a:srgbClr val="1F1F1F"/>
              </a:solidFill>
              <a:latin typeface="Hind Madurai"/>
              <a:ea typeface="Hind Madurai"/>
              <a:cs typeface="Hind Madurai"/>
              <a:sym typeface="Hind Madurai"/>
            </a:endParaRPr>
          </a:p>
          <a:p>
            <a:pPr indent="0" lvl="0" marL="457200" rtl="0" algn="l">
              <a:spcBef>
                <a:spcPts val="0"/>
              </a:spcBef>
              <a:spcAft>
                <a:spcPts val="0"/>
              </a:spcAft>
              <a:buNone/>
            </a:pPr>
            <a:r>
              <a:t/>
            </a: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 programme traite les données du csv avant l’ajout à la base de donnée.</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A chaque envoi de fichier, le programme ajoutera les fichiers dans une table intitulée ‘</a:t>
            </a:r>
            <a:r>
              <a:rPr b="1" lang="fr" sz="1100">
                <a:solidFill>
                  <a:srgbClr val="1F1F1F"/>
                </a:solidFill>
                <a:latin typeface="Hind Madurai"/>
                <a:ea typeface="Hind Madurai"/>
                <a:cs typeface="Hind Madurai"/>
                <a:sym typeface="Hind Madurai"/>
              </a:rPr>
              <a:t>Datamarketing</a:t>
            </a:r>
            <a:r>
              <a:rPr lang="fr" sz="1100">
                <a:solidFill>
                  <a:srgbClr val="1F1F1F"/>
                </a:solidFill>
                <a:latin typeface="Hind Madurai"/>
                <a:ea typeface="Hind Madurai"/>
                <a:cs typeface="Hind Madurai"/>
                <a:sym typeface="Hind Madurai"/>
              </a:rPr>
              <a:t>’ qui contiendra une colonne </a:t>
            </a:r>
            <a:r>
              <a:rPr b="1" lang="fr" sz="1100">
                <a:solidFill>
                  <a:srgbClr val="1F1F1F"/>
                </a:solidFill>
                <a:latin typeface="Hind Madurai"/>
                <a:ea typeface="Hind Madurai"/>
                <a:cs typeface="Hind Madurai"/>
                <a:sym typeface="Hind Madurai"/>
              </a:rPr>
              <a:t>date</a:t>
            </a:r>
            <a:r>
              <a:rPr lang="fr" sz="1100">
                <a:solidFill>
                  <a:srgbClr val="1F1F1F"/>
                </a:solidFill>
                <a:latin typeface="Hind Madurai"/>
                <a:ea typeface="Hind Madurai"/>
                <a:cs typeface="Hind Madurai"/>
                <a:sym typeface="Hind Madurai"/>
              </a:rPr>
              <a:t> contenant la date de l’envoi. Ainsi que le fichier dans une table différente intitulé ‘</a:t>
            </a:r>
            <a:r>
              <a:rPr b="1" lang="fr" sz="1100">
                <a:solidFill>
                  <a:srgbClr val="1F1F1F"/>
                </a:solidFill>
                <a:latin typeface="Hind Madurai"/>
                <a:ea typeface="Hind Madurai"/>
                <a:cs typeface="Hind Madurai"/>
                <a:sym typeface="Hind Madurai"/>
              </a:rPr>
              <a:t>Datamarketing files</a:t>
            </a:r>
            <a:r>
              <a:rPr lang="fr" sz="1100">
                <a:solidFill>
                  <a:srgbClr val="1F1F1F"/>
                </a:solidFill>
                <a:latin typeface="Hind Madurai"/>
                <a:ea typeface="Hind Madurai"/>
                <a:cs typeface="Hind Madurai"/>
                <a:sym typeface="Hind Madurai"/>
              </a:rPr>
              <a:t>’ </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 programme retourne un message de réussite ou d’échec à la fin du processus.</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b="1" lang="fr" sz="1100">
                <a:solidFill>
                  <a:srgbClr val="1F1F1F"/>
                </a:solidFill>
                <a:latin typeface="Hind Madurai"/>
                <a:ea typeface="Hind Madurai"/>
                <a:cs typeface="Hind Madurai"/>
                <a:sym typeface="Hind Madurai"/>
              </a:rPr>
              <a:t>Bonus</a:t>
            </a:r>
            <a:r>
              <a:rPr lang="fr" sz="1100">
                <a:solidFill>
                  <a:srgbClr val="1F1F1F"/>
                </a:solidFill>
                <a:latin typeface="Hind Madurai"/>
                <a:ea typeface="Hind Madurai"/>
                <a:cs typeface="Hind Madurai"/>
                <a:sym typeface="Hind Madurai"/>
              </a:rPr>
              <a:t> : Le programme crée une nouvelle table et ajoute les données dans celle-ci si le fichier csv possède une structure différente.</a:t>
            </a:r>
            <a:endParaRPr sz="1100">
              <a:solidFill>
                <a:srgbClr val="1F1F1F"/>
              </a:solidFill>
              <a:latin typeface="Hind Madurai"/>
              <a:ea typeface="Hind Madurai"/>
              <a:cs typeface="Hind Madurai"/>
              <a:sym typeface="Hind Madurai"/>
            </a:endParaRPr>
          </a:p>
        </p:txBody>
      </p:sp>
      <p:pic>
        <p:nvPicPr>
          <p:cNvPr id="570" name="Google Shape;570;p63">
            <a:hlinkClick r:id="rId4"/>
          </p:cNvPr>
          <p:cNvPicPr preferRelativeResize="0"/>
          <p:nvPr/>
        </p:nvPicPr>
        <p:blipFill>
          <a:blip r:embed="rId5">
            <a:alphaModFix/>
          </a:blip>
          <a:stretch>
            <a:fillRect/>
          </a:stretch>
        </p:blipFill>
        <p:spPr>
          <a:xfrm>
            <a:off x="530600" y="2364313"/>
            <a:ext cx="2537165" cy="1539924"/>
          </a:xfrm>
          <a:prstGeom prst="rect">
            <a:avLst/>
          </a:prstGeom>
          <a:noFill/>
          <a:ln>
            <a:noFill/>
          </a:ln>
        </p:spPr>
      </p:pic>
      <p:sp>
        <p:nvSpPr>
          <p:cNvPr id="571" name="Google Shape;571;p63"/>
          <p:cNvSpPr txBox="1"/>
          <p:nvPr/>
        </p:nvSpPr>
        <p:spPr>
          <a:xfrm>
            <a:off x="686638" y="4092475"/>
            <a:ext cx="2225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1F1F1F"/>
                </a:solidFill>
                <a:latin typeface="Hind Madurai"/>
                <a:ea typeface="Hind Madurai"/>
                <a:cs typeface="Hind Madurai"/>
                <a:sym typeface="Hind Madurai"/>
              </a:rPr>
              <a:t>Testez votre application avec les données </a:t>
            </a:r>
            <a:r>
              <a:rPr lang="fr" sz="1100" u="sng">
                <a:solidFill>
                  <a:schemeClr val="hlink"/>
                </a:solidFill>
                <a:latin typeface="Hind Madurai"/>
                <a:ea typeface="Hind Madurai"/>
                <a:cs typeface="Hind Madurai"/>
                <a:sym typeface="Hind Madurai"/>
                <a:hlinkClick r:id="rId6"/>
              </a:rPr>
              <a:t>suivantes</a:t>
            </a:r>
            <a:r>
              <a:rPr lang="fr" sz="1100">
                <a:solidFill>
                  <a:srgbClr val="1F1F1F"/>
                </a:solidFill>
                <a:latin typeface="Hind Madurai"/>
                <a:ea typeface="Hind Madurai"/>
                <a:cs typeface="Hind Madurai"/>
                <a:sym typeface="Hind Madurai"/>
              </a:rPr>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4"/>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Web scraping et automatisation</a:t>
            </a:r>
            <a:endParaRPr sz="4300"/>
          </a:p>
        </p:txBody>
      </p:sp>
      <p:sp>
        <p:nvSpPr>
          <p:cNvPr id="577" name="Google Shape;577;p64"/>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04</a:t>
            </a:r>
            <a:endParaRPr sz="10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5"/>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583" name="Google Shape;583;p65"/>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5"/>
          <p:cNvSpPr txBox="1"/>
          <p:nvPr/>
        </p:nvSpPr>
        <p:spPr>
          <a:xfrm>
            <a:off x="3967050" y="1348850"/>
            <a:ext cx="4571400" cy="1369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Le web scraping est une technique d'extraction du contenu de sites Web, via un script ou un programme, dans le but de le transformer pour permettre son utilisation dans un autre contexte, par exemple le référencement.</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Le web scraping est utilisé lorsqu’il n’y a pas d’autres moyens de récupérer les données d’un site (API, fichier CSV).</a:t>
            </a:r>
            <a:endParaRPr sz="1100">
              <a:solidFill>
                <a:schemeClr val="dk2"/>
              </a:solidFill>
              <a:highlight>
                <a:srgbClr val="FFFFFF"/>
              </a:highlight>
              <a:latin typeface="Hind Madurai"/>
              <a:ea typeface="Hind Madurai"/>
              <a:cs typeface="Hind Madurai"/>
              <a:sym typeface="Hind Madurai"/>
            </a:endParaRPr>
          </a:p>
        </p:txBody>
      </p:sp>
      <p:sp>
        <p:nvSpPr>
          <p:cNvPr id="585" name="Google Shape;585;p65"/>
          <p:cNvSpPr txBox="1"/>
          <p:nvPr/>
        </p:nvSpPr>
        <p:spPr>
          <a:xfrm>
            <a:off x="537700" y="767725"/>
            <a:ext cx="76995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Qu’est-ce que le scraping ?</a:t>
            </a:r>
            <a:endParaRPr b="1" sz="2500">
              <a:solidFill>
                <a:srgbClr val="1C4587"/>
              </a:solidFill>
              <a:latin typeface="Hind Madurai"/>
              <a:ea typeface="Hind Madurai"/>
              <a:cs typeface="Hind Madurai"/>
              <a:sym typeface="Hind Madurai"/>
            </a:endParaRPr>
          </a:p>
        </p:txBody>
      </p:sp>
      <p:pic>
        <p:nvPicPr>
          <p:cNvPr id="586" name="Google Shape;586;p65"/>
          <p:cNvPicPr preferRelativeResize="0"/>
          <p:nvPr/>
        </p:nvPicPr>
        <p:blipFill>
          <a:blip r:embed="rId3">
            <a:alphaModFix/>
          </a:blip>
          <a:stretch>
            <a:fillRect/>
          </a:stretch>
        </p:blipFill>
        <p:spPr>
          <a:xfrm>
            <a:off x="660460" y="1540375"/>
            <a:ext cx="3105665" cy="1278150"/>
          </a:xfrm>
          <a:prstGeom prst="rect">
            <a:avLst/>
          </a:prstGeom>
          <a:noFill/>
          <a:ln>
            <a:noFill/>
          </a:ln>
        </p:spPr>
      </p:pic>
      <p:sp>
        <p:nvSpPr>
          <p:cNvPr id="587" name="Google Shape;587;p65"/>
          <p:cNvSpPr txBox="1"/>
          <p:nvPr/>
        </p:nvSpPr>
        <p:spPr>
          <a:xfrm>
            <a:off x="660450" y="3117950"/>
            <a:ext cx="79716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Certains sites internet se protègent du web scraping en limitant l’accès aux utilisateurs non-humains ou en modifiant le code des pages. </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Nous verrons qu’il existe plusieurs méthodes pour contourner ces protections, il est toutefois recommandé de contacter le propriétaire des sites afin de collecter les données avec son consentement des propriétaires.</a:t>
            </a:r>
            <a:endParaRPr sz="1100">
              <a:highlight>
                <a:srgbClr val="FFFFFF"/>
              </a:highlight>
              <a:latin typeface="Hind Madurai"/>
              <a:ea typeface="Hind Madurai"/>
              <a:cs typeface="Hind Madurai"/>
              <a:sym typeface="Hind Madurai"/>
            </a:endParaRPr>
          </a:p>
        </p:txBody>
      </p:sp>
      <p:sp>
        <p:nvSpPr>
          <p:cNvPr id="588" name="Google Shape;588;p65"/>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589" name="Google Shape;589;p65"/>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6"/>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595" name="Google Shape;595;p66"/>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6"/>
          <p:cNvSpPr txBox="1"/>
          <p:nvPr/>
        </p:nvSpPr>
        <p:spPr>
          <a:xfrm>
            <a:off x="1062294" y="2461821"/>
            <a:ext cx="17118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597" name="Google Shape;597;p66"/>
          <p:cNvSpPr txBox="1"/>
          <p:nvPr/>
        </p:nvSpPr>
        <p:spPr>
          <a:xfrm>
            <a:off x="1062294" y="2461821"/>
            <a:ext cx="17118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pic>
        <p:nvPicPr>
          <p:cNvPr id="598" name="Google Shape;598;p66"/>
          <p:cNvPicPr preferRelativeResize="0"/>
          <p:nvPr/>
        </p:nvPicPr>
        <p:blipFill>
          <a:blip r:embed="rId3">
            <a:alphaModFix/>
          </a:blip>
          <a:stretch>
            <a:fillRect/>
          </a:stretch>
        </p:blipFill>
        <p:spPr>
          <a:xfrm>
            <a:off x="792963" y="1652950"/>
            <a:ext cx="1909602" cy="2791475"/>
          </a:xfrm>
          <a:prstGeom prst="rect">
            <a:avLst/>
          </a:prstGeom>
          <a:noFill/>
          <a:ln>
            <a:noFill/>
          </a:ln>
        </p:spPr>
      </p:pic>
      <p:sp>
        <p:nvSpPr>
          <p:cNvPr id="599" name="Google Shape;599;p66"/>
          <p:cNvSpPr txBox="1"/>
          <p:nvPr/>
        </p:nvSpPr>
        <p:spPr>
          <a:xfrm>
            <a:off x="716700" y="643325"/>
            <a:ext cx="7203600" cy="93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 sz="1100">
                <a:solidFill>
                  <a:schemeClr val="dk2"/>
                </a:solidFill>
                <a:latin typeface="Hind Madurai"/>
                <a:ea typeface="Hind Madurai"/>
                <a:cs typeface="Hind Madurai"/>
                <a:sym typeface="Hind Madurai"/>
              </a:rPr>
              <a:t>Chercheur au CERN dans les années 90 Tim Berners-Lee est un informaticien britannique qui a développé le langage HTML et le protocole d’échange de fichier HTTP.</a:t>
            </a:r>
            <a:endParaRPr sz="1100">
              <a:solidFill>
                <a:schemeClr val="dk2"/>
              </a:solidFill>
              <a:latin typeface="Hind Madurai"/>
              <a:ea typeface="Hind Madurai"/>
              <a:cs typeface="Hind Madurai"/>
              <a:sym typeface="Hind Madurai"/>
            </a:endParaRPr>
          </a:p>
          <a:p>
            <a:pPr indent="0" lvl="0" marL="0" marR="381000" rtl="0" algn="l">
              <a:lnSpc>
                <a:spcPct val="115000"/>
              </a:lnSpc>
              <a:spcBef>
                <a:spcPts val="1200"/>
              </a:spcBef>
              <a:spcAft>
                <a:spcPts val="1200"/>
              </a:spcAft>
              <a:buNone/>
            </a:pPr>
            <a:r>
              <a:rPr lang="fr" sz="1100">
                <a:solidFill>
                  <a:schemeClr val="dk2"/>
                </a:solidFill>
                <a:latin typeface="Hind Madurai"/>
                <a:ea typeface="Hind Madurai"/>
                <a:cs typeface="Hind Madurai"/>
                <a:sym typeface="Hind Madurai"/>
              </a:rPr>
              <a:t>Il met en ligne en 1991 le tout </a:t>
            </a:r>
            <a:r>
              <a:rPr lang="fr" sz="1100" u="sng">
                <a:solidFill>
                  <a:schemeClr val="hlink"/>
                </a:solidFill>
                <a:latin typeface="Hind Madurai"/>
                <a:ea typeface="Hind Madurai"/>
                <a:cs typeface="Hind Madurai"/>
                <a:sym typeface="Hind Madurai"/>
                <a:hlinkClick r:id="rId4"/>
              </a:rPr>
              <a:t>premier site internet</a:t>
            </a:r>
            <a:r>
              <a:rPr lang="fr" sz="1100">
                <a:solidFill>
                  <a:schemeClr val="dk2"/>
                </a:solidFill>
                <a:latin typeface="Hind Madurai"/>
                <a:ea typeface="Hind Madurai"/>
                <a:cs typeface="Hind Madurai"/>
                <a:sym typeface="Hind Madurai"/>
              </a:rPr>
              <a:t>.</a:t>
            </a:r>
            <a:endParaRPr sz="1100">
              <a:solidFill>
                <a:srgbClr val="21212B"/>
              </a:solidFill>
              <a:latin typeface="Hind Madurai"/>
              <a:ea typeface="Hind Madurai"/>
              <a:cs typeface="Hind Madurai"/>
              <a:sym typeface="Hind Madurai"/>
            </a:endParaRPr>
          </a:p>
        </p:txBody>
      </p:sp>
      <p:pic>
        <p:nvPicPr>
          <p:cNvPr descr="Infographie: Combien y a-t-il de sites Internet ? | Statista" id="600" name="Google Shape;600;p66"/>
          <p:cNvPicPr preferRelativeResize="0"/>
          <p:nvPr/>
        </p:nvPicPr>
        <p:blipFill rotWithShape="1">
          <a:blip r:embed="rId5">
            <a:alphaModFix/>
          </a:blip>
          <a:srcRect b="21159" l="0" r="0" t="19252"/>
          <a:stretch/>
        </p:blipFill>
        <p:spPr>
          <a:xfrm>
            <a:off x="3099088" y="1582325"/>
            <a:ext cx="4897350" cy="2917925"/>
          </a:xfrm>
          <a:prstGeom prst="rect">
            <a:avLst/>
          </a:prstGeom>
          <a:noFill/>
          <a:ln>
            <a:noFill/>
          </a:ln>
        </p:spPr>
      </p:pic>
      <p:sp>
        <p:nvSpPr>
          <p:cNvPr id="601" name="Google Shape;601;p66"/>
          <p:cNvSpPr txBox="1"/>
          <p:nvPr/>
        </p:nvSpPr>
        <p:spPr>
          <a:xfrm>
            <a:off x="3022825" y="4390175"/>
            <a:ext cx="40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solidFill>
                  <a:srgbClr val="273F68"/>
                </a:solidFill>
                <a:latin typeface="Muli"/>
                <a:ea typeface="Muli"/>
                <a:cs typeface="Muli"/>
                <a:sym typeface="Muli"/>
                <a:hlinkClick r:id="rId6">
                  <a:extLst>
                    <a:ext uri="{A12FA001-AC4F-418D-AE19-62706E023703}">
                      <ahyp:hlinkClr val="tx"/>
                    </a:ext>
                  </a:extLst>
                </a:hlinkClick>
              </a:rPr>
              <a:t>source</a:t>
            </a:r>
            <a:endParaRPr>
              <a:latin typeface="Muli"/>
              <a:ea typeface="Muli"/>
              <a:cs typeface="Muli"/>
              <a:sym typeface="Muli"/>
            </a:endParaRPr>
          </a:p>
        </p:txBody>
      </p:sp>
      <p:sp>
        <p:nvSpPr>
          <p:cNvPr id="602" name="Google Shape;602;p66"/>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603" name="Google Shape;603;p66"/>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7"/>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609" name="Google Shape;609;p67"/>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7"/>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Les notions de balise html </a:t>
            </a:r>
            <a:endParaRPr b="1" sz="2500">
              <a:solidFill>
                <a:srgbClr val="1C4587"/>
              </a:solidFill>
              <a:latin typeface="Hind Madurai"/>
              <a:ea typeface="Hind Madurai"/>
              <a:cs typeface="Hind Madurai"/>
              <a:sym typeface="Hind Madurai"/>
            </a:endParaRPr>
          </a:p>
        </p:txBody>
      </p:sp>
      <p:pic>
        <p:nvPicPr>
          <p:cNvPr id="611" name="Google Shape;611;p67"/>
          <p:cNvPicPr preferRelativeResize="0"/>
          <p:nvPr/>
        </p:nvPicPr>
        <p:blipFill>
          <a:blip r:embed="rId3">
            <a:alphaModFix/>
          </a:blip>
          <a:stretch>
            <a:fillRect/>
          </a:stretch>
        </p:blipFill>
        <p:spPr>
          <a:xfrm>
            <a:off x="614787" y="1323648"/>
            <a:ext cx="4417326" cy="2139725"/>
          </a:xfrm>
          <a:prstGeom prst="rect">
            <a:avLst/>
          </a:prstGeom>
          <a:noFill/>
          <a:ln>
            <a:noFill/>
          </a:ln>
        </p:spPr>
      </p:pic>
      <p:sp>
        <p:nvSpPr>
          <p:cNvPr id="612" name="Google Shape;612;p67"/>
          <p:cNvSpPr txBox="1"/>
          <p:nvPr/>
        </p:nvSpPr>
        <p:spPr>
          <a:xfrm>
            <a:off x="5008200" y="1065300"/>
            <a:ext cx="3858600" cy="292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rgbClr val="1F1F1F"/>
                </a:solidFill>
              </a:rPr>
              <a:t>&lt;html&gt;</a:t>
            </a:r>
            <a:endParaRPr sz="1100">
              <a:solidFill>
                <a:srgbClr val="1F1F1F"/>
              </a:solidFill>
            </a:endParaRPr>
          </a:p>
          <a:p>
            <a:pPr indent="0" lvl="0" marL="0" rtl="0" algn="just">
              <a:spcBef>
                <a:spcPts val="0"/>
              </a:spcBef>
              <a:spcAft>
                <a:spcPts val="0"/>
              </a:spcAft>
              <a:buNone/>
            </a:pPr>
            <a:r>
              <a:rPr lang="fr" sz="1100">
                <a:solidFill>
                  <a:srgbClr val="1F1F1F"/>
                </a:solidFill>
              </a:rPr>
              <a:t>    &lt;head&gt;</a:t>
            </a:r>
            <a:endParaRPr sz="1100">
              <a:solidFill>
                <a:srgbClr val="1F1F1F"/>
              </a:solidFill>
            </a:endParaRPr>
          </a:p>
          <a:p>
            <a:pPr indent="0" lvl="0" marL="0" rtl="0" algn="just">
              <a:spcBef>
                <a:spcPts val="0"/>
              </a:spcBef>
              <a:spcAft>
                <a:spcPts val="0"/>
              </a:spcAft>
              <a:buNone/>
            </a:pPr>
            <a:r>
              <a:rPr lang="fr" sz="1100">
                <a:solidFill>
                  <a:srgbClr val="1F1F1F"/>
                </a:solidFill>
              </a:rPr>
              <a:t>    &lt;/head&gt;</a:t>
            </a:r>
            <a:endParaRPr sz="1100">
              <a:solidFill>
                <a:srgbClr val="1F1F1F"/>
              </a:solidFill>
            </a:endParaRPr>
          </a:p>
          <a:p>
            <a:pPr indent="0" lvl="0" marL="0" rtl="0" algn="just">
              <a:spcBef>
                <a:spcPts val="0"/>
              </a:spcBef>
              <a:spcAft>
                <a:spcPts val="0"/>
              </a:spcAft>
              <a:buNone/>
            </a:pPr>
            <a:r>
              <a:rPr lang="fr" sz="1100">
                <a:solidFill>
                  <a:srgbClr val="1F1F1F"/>
                </a:solidFill>
              </a:rPr>
              <a:t>    &lt;body&gt;</a:t>
            </a:r>
            <a:endParaRPr sz="1100">
              <a:solidFill>
                <a:srgbClr val="1F1F1F"/>
              </a:solidFill>
            </a:endParaRPr>
          </a:p>
          <a:p>
            <a:pPr indent="0" lvl="0" marL="0" rtl="0" algn="just">
              <a:spcBef>
                <a:spcPts val="0"/>
              </a:spcBef>
              <a:spcAft>
                <a:spcPts val="0"/>
              </a:spcAft>
              <a:buNone/>
            </a:pPr>
            <a:r>
              <a:rPr lang="fr" sz="1100">
                <a:solidFill>
                  <a:srgbClr val="1F1F1F"/>
                </a:solidFill>
              </a:rPr>
              <a:t>        &lt;h1&gt;My first HTML page&lt;/h1&gt;</a:t>
            </a:r>
            <a:endParaRPr sz="1100">
              <a:solidFill>
                <a:srgbClr val="1F1F1F"/>
              </a:solidFill>
            </a:endParaRPr>
          </a:p>
          <a:p>
            <a:pPr indent="0" lvl="0" marL="0" rtl="0" algn="just">
              <a:spcBef>
                <a:spcPts val="0"/>
              </a:spcBef>
              <a:spcAft>
                <a:spcPts val="0"/>
              </a:spcAft>
              <a:buNone/>
            </a:pPr>
            <a:r>
              <a:rPr lang="fr" sz="1100">
                <a:solidFill>
                  <a:srgbClr val="1F1F1F"/>
                </a:solidFill>
              </a:rPr>
              <a:t>        &lt;p&gt;</a:t>
            </a:r>
            <a:endParaRPr sz="1100">
              <a:solidFill>
                <a:srgbClr val="1F1F1F"/>
              </a:solidFill>
            </a:endParaRPr>
          </a:p>
          <a:p>
            <a:pPr indent="0" lvl="0" marL="0" rtl="0" algn="just">
              <a:spcBef>
                <a:spcPts val="0"/>
              </a:spcBef>
              <a:spcAft>
                <a:spcPts val="0"/>
              </a:spcAft>
              <a:buNone/>
            </a:pPr>
            <a:r>
              <a:rPr lang="fr" sz="1100">
                <a:solidFill>
                  <a:srgbClr val="1F1F1F"/>
                </a:solidFill>
              </a:rPr>
              <a:t>            Here's a first paragraph of text!</a:t>
            </a:r>
            <a:endParaRPr sz="1100">
              <a:solidFill>
                <a:srgbClr val="1F1F1F"/>
              </a:solidFill>
            </a:endParaRPr>
          </a:p>
          <a:p>
            <a:pPr indent="0" lvl="0" marL="0" rtl="0" algn="just">
              <a:spcBef>
                <a:spcPts val="0"/>
              </a:spcBef>
              <a:spcAft>
                <a:spcPts val="0"/>
              </a:spcAft>
              <a:buNone/>
            </a:pPr>
            <a:r>
              <a:rPr lang="fr" sz="1100">
                <a:solidFill>
                  <a:srgbClr val="1F1F1F"/>
                </a:solidFill>
              </a:rPr>
              <a:t>            &lt;a href="</a:t>
            </a:r>
            <a:r>
              <a:rPr lang="fr" sz="1100" u="sng">
                <a:solidFill>
                  <a:schemeClr val="hlink"/>
                </a:solidFill>
                <a:hlinkClick r:id="rId4"/>
              </a:rPr>
              <a:t>https://google.fr</a:t>
            </a:r>
            <a:r>
              <a:rPr lang="fr" sz="1100">
                <a:solidFill>
                  <a:srgbClr val="1F1F1F"/>
                </a:solidFill>
              </a:rPr>
              <a:t>”&gt;Google&lt;/a&gt;</a:t>
            </a:r>
            <a:endParaRPr sz="1100">
              <a:solidFill>
                <a:srgbClr val="1F1F1F"/>
              </a:solidFill>
            </a:endParaRPr>
          </a:p>
          <a:p>
            <a:pPr indent="0" lvl="0" marL="0" rtl="0" algn="just">
              <a:spcBef>
                <a:spcPts val="0"/>
              </a:spcBef>
              <a:spcAft>
                <a:spcPts val="0"/>
              </a:spcAft>
              <a:buNone/>
            </a:pPr>
            <a:r>
              <a:rPr lang="fr" sz="1100">
                <a:solidFill>
                  <a:srgbClr val="1F1F1F"/>
                </a:solidFill>
              </a:rPr>
              <a:t>        &lt;/p&gt;</a:t>
            </a:r>
            <a:endParaRPr sz="1100">
              <a:solidFill>
                <a:srgbClr val="1F1F1F"/>
              </a:solidFill>
            </a:endParaRPr>
          </a:p>
          <a:p>
            <a:pPr indent="0" lvl="0" marL="0" rtl="0" algn="just">
              <a:spcBef>
                <a:spcPts val="0"/>
              </a:spcBef>
              <a:spcAft>
                <a:spcPts val="0"/>
              </a:spcAft>
              <a:buNone/>
            </a:pPr>
            <a:r>
              <a:rPr lang="fr" sz="1100">
                <a:solidFill>
                  <a:srgbClr val="1F1F1F"/>
                </a:solidFill>
              </a:rPr>
              <a:t>        &lt;p&gt;</a:t>
            </a:r>
            <a:endParaRPr sz="1100">
              <a:solidFill>
                <a:srgbClr val="1F1F1F"/>
              </a:solidFill>
            </a:endParaRPr>
          </a:p>
          <a:p>
            <a:pPr indent="0" lvl="0" marL="0" rtl="0" algn="just">
              <a:spcBef>
                <a:spcPts val="0"/>
              </a:spcBef>
              <a:spcAft>
                <a:spcPts val="0"/>
              </a:spcAft>
              <a:buNone/>
            </a:pPr>
            <a:r>
              <a:rPr lang="fr" sz="1100">
                <a:solidFill>
                  <a:srgbClr val="1F1F1F"/>
                </a:solidFill>
              </a:rPr>
              <a:t>            Here's a second paragraph of text!</a:t>
            </a:r>
            <a:endParaRPr sz="1100">
              <a:solidFill>
                <a:srgbClr val="1F1F1F"/>
              </a:solidFill>
            </a:endParaRPr>
          </a:p>
          <a:p>
            <a:pPr indent="0" lvl="0" marL="0" rtl="0" algn="just">
              <a:spcBef>
                <a:spcPts val="0"/>
              </a:spcBef>
              <a:spcAft>
                <a:spcPts val="0"/>
              </a:spcAft>
              <a:buNone/>
            </a:pPr>
            <a:r>
              <a:rPr lang="fr" sz="1100">
                <a:solidFill>
                  <a:srgbClr val="1F1F1F"/>
                </a:solidFill>
              </a:rPr>
              <a:t>            &lt;a href="https://www.python.org"&gt;Python&lt;/a&gt;</a:t>
            </a:r>
            <a:endParaRPr sz="1100">
              <a:solidFill>
                <a:srgbClr val="1F1F1F"/>
              </a:solidFill>
            </a:endParaRPr>
          </a:p>
          <a:p>
            <a:pPr indent="0" lvl="0" marL="0" rtl="0" algn="just">
              <a:spcBef>
                <a:spcPts val="0"/>
              </a:spcBef>
              <a:spcAft>
                <a:spcPts val="0"/>
              </a:spcAft>
              <a:buNone/>
            </a:pPr>
            <a:r>
              <a:rPr lang="fr" sz="1100">
                <a:solidFill>
                  <a:srgbClr val="1F1F1F"/>
                </a:solidFill>
              </a:rPr>
              <a:t>        &lt;/p&gt;</a:t>
            </a:r>
            <a:endParaRPr sz="1100">
              <a:solidFill>
                <a:srgbClr val="1F1F1F"/>
              </a:solidFill>
            </a:endParaRPr>
          </a:p>
          <a:p>
            <a:pPr indent="0" lvl="0" marL="0" rtl="0" algn="just">
              <a:spcBef>
                <a:spcPts val="0"/>
              </a:spcBef>
              <a:spcAft>
                <a:spcPts val="0"/>
              </a:spcAft>
              <a:buNone/>
            </a:pPr>
            <a:r>
              <a:rPr lang="fr" sz="1100">
                <a:solidFill>
                  <a:srgbClr val="1F1F1F"/>
                </a:solidFill>
              </a:rPr>
              <a:t>    &lt;/body&gt;</a:t>
            </a:r>
            <a:endParaRPr sz="1100">
              <a:solidFill>
                <a:srgbClr val="1F1F1F"/>
              </a:solidFill>
            </a:endParaRPr>
          </a:p>
          <a:p>
            <a:pPr indent="0" lvl="0" marL="0" rtl="0" algn="just">
              <a:spcBef>
                <a:spcPts val="0"/>
              </a:spcBef>
              <a:spcAft>
                <a:spcPts val="0"/>
              </a:spcAft>
              <a:buNone/>
            </a:pPr>
            <a:r>
              <a:rPr lang="fr" sz="1100">
                <a:solidFill>
                  <a:srgbClr val="1F1F1F"/>
                </a:solidFill>
              </a:rPr>
              <a:t>&lt;/html&gt;</a:t>
            </a:r>
            <a:endParaRPr sz="1100">
              <a:solidFill>
                <a:srgbClr val="1F1F1F"/>
              </a:solidFill>
            </a:endParaRPr>
          </a:p>
          <a:p>
            <a:pPr indent="0" lvl="0" marL="0" rtl="0" algn="just">
              <a:spcBef>
                <a:spcPts val="0"/>
              </a:spcBef>
              <a:spcAft>
                <a:spcPts val="0"/>
              </a:spcAft>
              <a:buNone/>
            </a:pPr>
            <a:r>
              <a:t/>
            </a:r>
            <a:endParaRPr sz="1300">
              <a:solidFill>
                <a:schemeClr val="dk2"/>
              </a:solidFill>
              <a:latin typeface="Hind Madurai"/>
              <a:ea typeface="Hind Madurai"/>
              <a:cs typeface="Hind Madurai"/>
              <a:sym typeface="Hind Madurai"/>
            </a:endParaRPr>
          </a:p>
        </p:txBody>
      </p:sp>
      <p:sp>
        <p:nvSpPr>
          <p:cNvPr id="613" name="Google Shape;613;p67"/>
          <p:cNvSpPr txBox="1"/>
          <p:nvPr/>
        </p:nvSpPr>
        <p:spPr>
          <a:xfrm>
            <a:off x="666000" y="3725175"/>
            <a:ext cx="75348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Le code html est structuré sous forme de balise, celles-ci sont toutes rédigées de la même manière : elles commencent par un tag d’ouverture et finissent par un tag de fermeture.</a:t>
            </a:r>
            <a:endParaRPr sz="1100">
              <a:latin typeface="Hind Madurai"/>
              <a:ea typeface="Hind Madurai"/>
              <a:cs typeface="Hind Madurai"/>
              <a:sym typeface="Hind Madurai"/>
            </a:endParaRPr>
          </a:p>
        </p:txBody>
      </p:sp>
      <p:sp>
        <p:nvSpPr>
          <p:cNvPr id="614" name="Google Shape;614;p67"/>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615" name="Google Shape;615;p6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8"/>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621" name="Google Shape;621;p68"/>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8"/>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2500">
              <a:solidFill>
                <a:srgbClr val="1C4587"/>
              </a:solidFill>
              <a:latin typeface="Hind Madurai"/>
              <a:ea typeface="Hind Madurai"/>
              <a:cs typeface="Hind Madurai"/>
              <a:sym typeface="Hind Madurai"/>
            </a:endParaRPr>
          </a:p>
        </p:txBody>
      </p:sp>
      <p:sp>
        <p:nvSpPr>
          <p:cNvPr id="623" name="Google Shape;623;p68"/>
          <p:cNvSpPr txBox="1"/>
          <p:nvPr/>
        </p:nvSpPr>
        <p:spPr>
          <a:xfrm>
            <a:off x="457200" y="1295400"/>
            <a:ext cx="4705800" cy="303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fr" sz="1100">
                <a:solidFill>
                  <a:srgbClr val="1F1F1F"/>
                </a:solidFill>
                <a:highlight>
                  <a:srgbClr val="FFFFFF"/>
                </a:highlight>
                <a:latin typeface="Hind Madurai"/>
                <a:ea typeface="Hind Madurai"/>
                <a:cs typeface="Hind Madurai"/>
                <a:sym typeface="Hind Madurai"/>
              </a:rPr>
              <a:t>Lors de l'inspection du code source d'une page HTML, vous rencontrerez principalement les balises suivantes :</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120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h1, h2, h3, h4, h5, h6— titres du plus grand au plus petit</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p— paragraphe</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a- lien hypertexte</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div— groupe de contenus appartenant au même contexte </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span- identique à div, mais le plus souvent utilisé pour le contenu horizontal (une ligne)</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img— image (une seule balise = elle ne nécessite pas de balise de fin)</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ul— liste des éléments</a:t>
            </a:r>
            <a:endParaRPr sz="1100">
              <a:solidFill>
                <a:srgbClr val="1F1F1F"/>
              </a:solidFill>
              <a:highlight>
                <a:srgbClr val="FFFFFF"/>
              </a:highlight>
              <a:latin typeface="Hind Madurai"/>
              <a:ea typeface="Hind Madurai"/>
              <a:cs typeface="Hind Madurai"/>
              <a:sym typeface="Hind Madurai"/>
            </a:endParaRPr>
          </a:p>
          <a:p>
            <a:pPr indent="-298450" lvl="1" marL="914400" rtl="0" algn="l">
              <a:lnSpc>
                <a:spcPct val="115000"/>
              </a:lnSpc>
              <a:spcBef>
                <a:spcPts val="0"/>
              </a:spcBef>
              <a:spcAft>
                <a:spcPts val="0"/>
              </a:spcAft>
              <a:buClr>
                <a:srgbClr val="1F1F1F"/>
              </a:buClr>
              <a:buSzPts val="1100"/>
              <a:buFont typeface="Rubik"/>
              <a:buChar char="○"/>
            </a:pPr>
            <a:r>
              <a:rPr lang="fr" sz="1100">
                <a:solidFill>
                  <a:srgbClr val="1F1F1F"/>
                </a:solidFill>
                <a:highlight>
                  <a:srgbClr val="FFFFFF"/>
                </a:highlight>
                <a:latin typeface="Hind Madurai"/>
                <a:ea typeface="Hind Madurai"/>
                <a:cs typeface="Hind Madurai"/>
                <a:sym typeface="Hind Madurai"/>
              </a:rPr>
              <a:t>li— élément de la liste (toujours à l' </a:t>
            </a:r>
            <a:r>
              <a:rPr b="1" lang="fr" sz="1100">
                <a:solidFill>
                  <a:srgbClr val="1F1F1F"/>
                </a:solidFill>
                <a:highlight>
                  <a:srgbClr val="FFFFFF"/>
                </a:highlight>
                <a:latin typeface="Hind Madurai"/>
                <a:ea typeface="Hind Madurai"/>
                <a:cs typeface="Hind Madurai"/>
                <a:sym typeface="Hind Madurai"/>
              </a:rPr>
              <a:t>intérieur</a:t>
            </a:r>
            <a:r>
              <a:rPr lang="fr" sz="1100">
                <a:solidFill>
                  <a:srgbClr val="1F1F1F"/>
                </a:solidFill>
                <a:highlight>
                  <a:srgbClr val="FFFFFF"/>
                </a:highlight>
                <a:latin typeface="Hind Madurai"/>
                <a:ea typeface="Hind Madurai"/>
                <a:cs typeface="Hind Madurai"/>
                <a:sym typeface="Hind Madurai"/>
              </a:rPr>
              <a:t> de la &lt;ul&gt;...&lt;/ul&gt;balise)</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form— formulaire de saisie</a:t>
            </a:r>
            <a:endParaRPr sz="1100">
              <a:solidFill>
                <a:srgbClr val="1F1F1F"/>
              </a:solidFill>
              <a:highlight>
                <a:srgbClr val="FFFFFF"/>
              </a:highlight>
              <a:latin typeface="Hind Madurai"/>
              <a:ea typeface="Hind Madurai"/>
              <a:cs typeface="Hind Madurai"/>
              <a:sym typeface="Hind Madurai"/>
            </a:endParaRPr>
          </a:p>
        </p:txBody>
      </p:sp>
      <p:sp>
        <p:nvSpPr>
          <p:cNvPr id="624" name="Google Shape;624;p68"/>
          <p:cNvSpPr txBox="1"/>
          <p:nvPr/>
        </p:nvSpPr>
        <p:spPr>
          <a:xfrm>
            <a:off x="5086800" y="1295400"/>
            <a:ext cx="3955500" cy="2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fr" sz="1100">
                <a:solidFill>
                  <a:srgbClr val="1F1F1F"/>
                </a:solidFill>
                <a:highlight>
                  <a:srgbClr val="FFFFFF"/>
                </a:highlight>
                <a:latin typeface="Hind Madurai"/>
                <a:ea typeface="Hind Madurai"/>
                <a:cs typeface="Hind Madurai"/>
                <a:sym typeface="Hind Madurai"/>
              </a:rPr>
              <a:t>Les attributs HTML sont inclus dans la balise d'ouverture. Ils fournissent des détails supplémentaires sur la balise. Vous rencontrerez principalement les attributs suivants :</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120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href-&gt; l'URL d'un lien</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class—&gt; Classe(s) CSS pour un élément (voir ci-dessous)</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id—&gt; un identifiant unique pour un élément</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src-&gt; l'URL d'une image</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style—&gt; Propriétés CSS d'un élément (voir ci-dessous)</a:t>
            </a:r>
            <a:endParaRPr sz="1100">
              <a:solidFill>
                <a:srgbClr val="1F1F1F"/>
              </a:solidFill>
              <a:highlight>
                <a:srgbClr val="FFFFFF"/>
              </a:highlight>
              <a:latin typeface="Hind Madurai"/>
              <a:ea typeface="Hind Madurai"/>
              <a:cs typeface="Hind Madurai"/>
              <a:sym typeface="Hind Madurai"/>
            </a:endParaRPr>
          </a:p>
        </p:txBody>
      </p:sp>
      <p:sp>
        <p:nvSpPr>
          <p:cNvPr id="625" name="Google Shape;625;p68"/>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Balises et attributs</a:t>
            </a:r>
            <a:endParaRPr b="1" sz="2500">
              <a:solidFill>
                <a:srgbClr val="1C4587"/>
              </a:solidFill>
              <a:latin typeface="Hind Madurai"/>
              <a:ea typeface="Hind Madurai"/>
              <a:cs typeface="Hind Madurai"/>
              <a:sym typeface="Hind Madurai"/>
            </a:endParaRPr>
          </a:p>
        </p:txBody>
      </p:sp>
      <p:sp>
        <p:nvSpPr>
          <p:cNvPr id="626" name="Google Shape;626;p68"/>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627" name="Google Shape;627;p6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cxnSp>
        <p:nvCxnSpPr>
          <p:cNvPr id="324" name="Google Shape;324;p4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25" name="Google Shape;325;p42"/>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Planning de la formation</a:t>
            </a:r>
            <a:endParaRPr b="1" sz="2800">
              <a:solidFill>
                <a:schemeClr val="dk1"/>
              </a:solidFill>
              <a:latin typeface="Exo"/>
              <a:ea typeface="Exo"/>
              <a:cs typeface="Exo"/>
              <a:sym typeface="Exo"/>
            </a:endParaRPr>
          </a:p>
        </p:txBody>
      </p:sp>
      <p:sp>
        <p:nvSpPr>
          <p:cNvPr id="326" name="Google Shape;326;p42"/>
          <p:cNvSpPr/>
          <p:nvPr/>
        </p:nvSpPr>
        <p:spPr>
          <a:xfrm>
            <a:off x="231831" y="1079175"/>
            <a:ext cx="23496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Lundi 20/11</a:t>
            </a:r>
            <a:endParaRPr b="1" sz="1500">
              <a:latin typeface="Hind Madurai"/>
              <a:ea typeface="Hind Madurai"/>
              <a:cs typeface="Hind Madurai"/>
              <a:sym typeface="Hind Madurai"/>
            </a:endParaRPr>
          </a:p>
        </p:txBody>
      </p:sp>
      <p:sp>
        <p:nvSpPr>
          <p:cNvPr id="327" name="Google Shape;327;p42"/>
          <p:cNvSpPr/>
          <p:nvPr/>
        </p:nvSpPr>
        <p:spPr>
          <a:xfrm>
            <a:off x="231825" y="1524100"/>
            <a:ext cx="41658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Introduction au langage de programmation Python</a:t>
            </a:r>
            <a:endParaRPr b="1" sz="1100">
              <a:latin typeface="Hind Madurai"/>
              <a:ea typeface="Hind Madurai"/>
              <a:cs typeface="Hind Madurai"/>
              <a:sym typeface="Hind Madurai"/>
            </a:endParaRPr>
          </a:p>
          <a:p>
            <a:pPr indent="0" lvl="0" marL="0" rtl="0" algn="l">
              <a:spcBef>
                <a:spcPts val="0"/>
              </a:spcBef>
              <a:spcAft>
                <a:spcPts val="0"/>
              </a:spcAft>
              <a:buNone/>
            </a:pPr>
            <a:r>
              <a:t/>
            </a: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Introduction à python</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Programmation</a:t>
            </a:r>
            <a:r>
              <a:rPr b="1" lang="fr" sz="1100">
                <a:latin typeface="Hind Madurai"/>
                <a:ea typeface="Hind Madurai"/>
                <a:cs typeface="Hind Madurai"/>
                <a:sym typeface="Hind Madurai"/>
              </a:rPr>
              <a:t> orientée objet</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Connexion à une base de données</a:t>
            </a:r>
            <a:endParaRPr b="1" sz="1100">
              <a:latin typeface="Hind Madurai"/>
              <a:ea typeface="Hind Madurai"/>
              <a:cs typeface="Hind Madurai"/>
              <a:sym typeface="Hind Madurai"/>
            </a:endParaRPr>
          </a:p>
          <a:p>
            <a:pPr indent="0" lvl="0" marL="0" rtl="0" algn="l">
              <a:spcBef>
                <a:spcPts val="0"/>
              </a:spcBef>
              <a:spcAft>
                <a:spcPts val="0"/>
              </a:spcAft>
              <a:buNone/>
            </a:pPr>
            <a:r>
              <a:t/>
            </a:r>
            <a:endParaRPr b="1" sz="1100">
              <a:latin typeface="Hind Madurai"/>
              <a:ea typeface="Hind Madurai"/>
              <a:cs typeface="Hind Madurai"/>
              <a:sym typeface="Hind Madurai"/>
            </a:endParaRPr>
          </a:p>
        </p:txBody>
      </p:sp>
      <p:sp>
        <p:nvSpPr>
          <p:cNvPr id="328" name="Google Shape;328;p42"/>
          <p:cNvSpPr/>
          <p:nvPr/>
        </p:nvSpPr>
        <p:spPr>
          <a:xfrm>
            <a:off x="4544745" y="1079175"/>
            <a:ext cx="23496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Mardi 21/11</a:t>
            </a:r>
            <a:endParaRPr b="1" sz="1500">
              <a:latin typeface="Hind Madurai"/>
              <a:ea typeface="Hind Madurai"/>
              <a:cs typeface="Hind Madurai"/>
              <a:sym typeface="Hind Madurai"/>
            </a:endParaRPr>
          </a:p>
        </p:txBody>
      </p:sp>
      <p:sp>
        <p:nvSpPr>
          <p:cNvPr id="329" name="Google Shape;329;p42"/>
          <p:cNvSpPr/>
          <p:nvPr/>
        </p:nvSpPr>
        <p:spPr>
          <a:xfrm>
            <a:off x="4544739" y="1524100"/>
            <a:ext cx="41658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Projet </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Installation de Python et Visual Studio Code</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Navigation à l’aide du terminal</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Programmation orienté objet </a:t>
            </a:r>
            <a:endParaRPr b="1" sz="1100">
              <a:latin typeface="Hind Madurai"/>
              <a:ea typeface="Hind Madurai"/>
              <a:cs typeface="Hind Madurai"/>
              <a:sym typeface="Hind Madura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9"/>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633" name="Google Shape;633;p69"/>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69"/>
          <p:cNvGrpSpPr/>
          <p:nvPr/>
        </p:nvGrpSpPr>
        <p:grpSpPr>
          <a:xfrm>
            <a:off x="6626583" y="2556760"/>
            <a:ext cx="823588" cy="774562"/>
            <a:chOff x="849016" y="2903255"/>
            <a:chExt cx="356655" cy="335425"/>
          </a:xfrm>
        </p:grpSpPr>
        <p:sp>
          <p:nvSpPr>
            <p:cNvPr id="635" name="Google Shape;635;p69"/>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9"/>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9"/>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9"/>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9"/>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9"/>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9"/>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9"/>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9"/>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9"/>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9"/>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69"/>
          <p:cNvGrpSpPr/>
          <p:nvPr/>
        </p:nvGrpSpPr>
        <p:grpSpPr>
          <a:xfrm>
            <a:off x="1180609" y="2587351"/>
            <a:ext cx="1034552" cy="631980"/>
            <a:chOff x="7009649" y="1541981"/>
            <a:chExt cx="524940" cy="320655"/>
          </a:xfrm>
        </p:grpSpPr>
        <p:sp>
          <p:nvSpPr>
            <p:cNvPr id="647" name="Google Shape;647;p69"/>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9"/>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9"/>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9"/>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9"/>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9"/>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69"/>
          <p:cNvGrpSpPr/>
          <p:nvPr/>
        </p:nvGrpSpPr>
        <p:grpSpPr>
          <a:xfrm>
            <a:off x="4018959" y="1408974"/>
            <a:ext cx="696724" cy="698229"/>
            <a:chOff x="2280029" y="1970604"/>
            <a:chExt cx="353631" cy="354395"/>
          </a:xfrm>
        </p:grpSpPr>
        <p:sp>
          <p:nvSpPr>
            <p:cNvPr id="656" name="Google Shape;656;p69"/>
            <p:cNvSpPr/>
            <p:nvPr/>
          </p:nvSpPr>
          <p:spPr>
            <a:xfrm>
              <a:off x="2309981" y="2069086"/>
              <a:ext cx="323679" cy="255913"/>
            </a:xfrm>
            <a:custGeom>
              <a:rect b="b" l="l" r="r" t="t"/>
              <a:pathLst>
                <a:path extrusionOk="0" h="8040" w="10169">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9"/>
            <p:cNvSpPr/>
            <p:nvPr/>
          </p:nvSpPr>
          <p:spPr>
            <a:xfrm>
              <a:off x="2280029" y="1970604"/>
              <a:ext cx="322565" cy="255468"/>
            </a:xfrm>
            <a:custGeom>
              <a:rect b="b" l="l" r="r" t="t"/>
              <a:pathLst>
                <a:path extrusionOk="0" h="8026" w="10134">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9"/>
            <p:cNvSpPr/>
            <p:nvPr/>
          </p:nvSpPr>
          <p:spPr>
            <a:xfrm>
              <a:off x="2411169" y="2064598"/>
              <a:ext cx="17093" cy="26928"/>
            </a:xfrm>
            <a:custGeom>
              <a:rect b="b" l="l" r="r" t="t"/>
              <a:pathLst>
                <a:path extrusionOk="0" h="846" w="537">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9"/>
            <p:cNvSpPr/>
            <p:nvPr/>
          </p:nvSpPr>
          <p:spPr>
            <a:xfrm>
              <a:off x="2323254" y="2017458"/>
              <a:ext cx="267213" cy="264316"/>
            </a:xfrm>
            <a:custGeom>
              <a:rect b="b" l="l" r="r" t="t"/>
              <a:pathLst>
                <a:path extrusionOk="0" h="8304" w="8395">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0" name="Google Shape;660;p69"/>
          <p:cNvCxnSpPr/>
          <p:nvPr/>
        </p:nvCxnSpPr>
        <p:spPr>
          <a:xfrm flipH="1" rot="10800000">
            <a:off x="2350675" y="1793375"/>
            <a:ext cx="1427400" cy="645900"/>
          </a:xfrm>
          <a:prstGeom prst="straightConnector1">
            <a:avLst/>
          </a:prstGeom>
          <a:noFill/>
          <a:ln cap="flat" cmpd="sng" w="28575">
            <a:solidFill>
              <a:schemeClr val="dk2"/>
            </a:solidFill>
            <a:prstDash val="solid"/>
            <a:round/>
            <a:headEnd len="med" w="med" type="none"/>
            <a:tailEnd len="med" w="med" type="triangle"/>
          </a:ln>
        </p:spPr>
      </p:cxnSp>
      <p:cxnSp>
        <p:nvCxnSpPr>
          <p:cNvPr id="661" name="Google Shape;661;p69"/>
          <p:cNvCxnSpPr/>
          <p:nvPr/>
        </p:nvCxnSpPr>
        <p:spPr>
          <a:xfrm rot="10800000">
            <a:off x="4956550" y="1793375"/>
            <a:ext cx="1427400" cy="645900"/>
          </a:xfrm>
          <a:prstGeom prst="straightConnector1">
            <a:avLst/>
          </a:prstGeom>
          <a:noFill/>
          <a:ln cap="flat" cmpd="sng" w="28575">
            <a:solidFill>
              <a:schemeClr val="dk2"/>
            </a:solidFill>
            <a:prstDash val="solid"/>
            <a:round/>
            <a:headEnd len="med" w="med" type="triangle"/>
            <a:tailEnd len="med" w="med" type="none"/>
          </a:ln>
        </p:spPr>
      </p:cxnSp>
      <p:cxnSp>
        <p:nvCxnSpPr>
          <p:cNvPr id="662" name="Google Shape;662;p69"/>
          <p:cNvCxnSpPr/>
          <p:nvPr/>
        </p:nvCxnSpPr>
        <p:spPr>
          <a:xfrm flipH="1" rot="10800000">
            <a:off x="2503075" y="1945775"/>
            <a:ext cx="1427400" cy="645900"/>
          </a:xfrm>
          <a:prstGeom prst="straightConnector1">
            <a:avLst/>
          </a:prstGeom>
          <a:noFill/>
          <a:ln cap="flat" cmpd="sng" w="28575">
            <a:solidFill>
              <a:schemeClr val="dk2"/>
            </a:solidFill>
            <a:prstDash val="solid"/>
            <a:round/>
            <a:headEnd len="med" w="med" type="triangle"/>
            <a:tailEnd len="med" w="med" type="none"/>
          </a:ln>
        </p:spPr>
      </p:cxnSp>
      <p:cxnSp>
        <p:nvCxnSpPr>
          <p:cNvPr id="663" name="Google Shape;663;p69"/>
          <p:cNvCxnSpPr/>
          <p:nvPr/>
        </p:nvCxnSpPr>
        <p:spPr>
          <a:xfrm rot="10800000">
            <a:off x="4919325" y="1945775"/>
            <a:ext cx="1427400" cy="645900"/>
          </a:xfrm>
          <a:prstGeom prst="straightConnector1">
            <a:avLst/>
          </a:prstGeom>
          <a:noFill/>
          <a:ln cap="flat" cmpd="sng" w="28575">
            <a:solidFill>
              <a:schemeClr val="dk2"/>
            </a:solidFill>
            <a:prstDash val="solid"/>
            <a:round/>
            <a:headEnd len="med" w="med" type="none"/>
            <a:tailEnd len="med" w="med" type="triangle"/>
          </a:ln>
        </p:spPr>
      </p:cxnSp>
      <p:sp>
        <p:nvSpPr>
          <p:cNvPr id="664" name="Google Shape;664;p69"/>
          <p:cNvSpPr txBox="1"/>
          <p:nvPr>
            <p:ph idx="1" type="body"/>
          </p:nvPr>
        </p:nvSpPr>
        <p:spPr>
          <a:xfrm>
            <a:off x="1048075" y="1881425"/>
            <a:ext cx="1299600" cy="7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t>Côté client</a:t>
            </a:r>
            <a:endParaRPr/>
          </a:p>
        </p:txBody>
      </p:sp>
      <p:sp>
        <p:nvSpPr>
          <p:cNvPr id="665" name="Google Shape;665;p69"/>
          <p:cNvSpPr txBox="1"/>
          <p:nvPr>
            <p:ph idx="1" type="body"/>
          </p:nvPr>
        </p:nvSpPr>
        <p:spPr>
          <a:xfrm>
            <a:off x="6294675" y="1982375"/>
            <a:ext cx="1487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t>Côté serveur</a:t>
            </a:r>
            <a:endParaRPr/>
          </a:p>
        </p:txBody>
      </p:sp>
      <p:sp>
        <p:nvSpPr>
          <p:cNvPr id="666" name="Google Shape;666;p69"/>
          <p:cNvSpPr txBox="1"/>
          <p:nvPr/>
        </p:nvSpPr>
        <p:spPr>
          <a:xfrm>
            <a:off x="643375" y="3459050"/>
            <a:ext cx="32523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Lors de la navigation, le navigateur envoie des requêtes en utilisant le protocole HTTP. Les navigateurs se chargent ensuite d’afficher le contenu.</a:t>
            </a:r>
            <a:endParaRPr sz="1100">
              <a:solidFill>
                <a:schemeClr val="dk2"/>
              </a:solidFill>
              <a:highlight>
                <a:srgbClr val="FFFFFF"/>
              </a:highlight>
              <a:latin typeface="Hind Madurai"/>
              <a:ea typeface="Hind Madurai"/>
              <a:cs typeface="Hind Madurai"/>
              <a:sym typeface="Hind Madurai"/>
            </a:endParaRPr>
          </a:p>
        </p:txBody>
      </p:sp>
      <p:sp>
        <p:nvSpPr>
          <p:cNvPr id="667" name="Google Shape;667;p69"/>
          <p:cNvSpPr txBox="1"/>
          <p:nvPr/>
        </p:nvSpPr>
        <p:spPr>
          <a:xfrm>
            <a:off x="4660200" y="3459050"/>
            <a:ext cx="36825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Les serveurs sur lesquels sont installées les applications web réceptionnent ces requêtes, parcourent les bases de données et retournent les fichiers correspondants à la requête.</a:t>
            </a:r>
            <a:endParaRPr sz="1100">
              <a:highlight>
                <a:srgbClr val="FFFFFF"/>
              </a:highlight>
              <a:latin typeface="Hind Madurai"/>
              <a:ea typeface="Hind Madurai"/>
              <a:cs typeface="Hind Madurai"/>
              <a:sym typeface="Hind Madurai"/>
            </a:endParaRPr>
          </a:p>
        </p:txBody>
      </p:sp>
      <p:sp>
        <p:nvSpPr>
          <p:cNvPr id="668" name="Google Shape;668;p69"/>
          <p:cNvSpPr txBox="1"/>
          <p:nvPr>
            <p:ph idx="1" type="body"/>
          </p:nvPr>
        </p:nvSpPr>
        <p:spPr>
          <a:xfrm rot="-1416770">
            <a:off x="2237785" y="1705550"/>
            <a:ext cx="1487439" cy="406929"/>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1000"/>
              <a:t>Requête http</a:t>
            </a:r>
            <a:endParaRPr sz="1000"/>
          </a:p>
        </p:txBody>
      </p:sp>
      <p:pic>
        <p:nvPicPr>
          <p:cNvPr id="669" name="Google Shape;669;p69"/>
          <p:cNvPicPr preferRelativeResize="0"/>
          <p:nvPr/>
        </p:nvPicPr>
        <p:blipFill>
          <a:blip r:embed="rId3">
            <a:alphaModFix/>
          </a:blip>
          <a:stretch>
            <a:fillRect/>
          </a:stretch>
        </p:blipFill>
        <p:spPr>
          <a:xfrm rot="1494768">
            <a:off x="5358780" y="2367962"/>
            <a:ext cx="360455" cy="328845"/>
          </a:xfrm>
          <a:prstGeom prst="rect">
            <a:avLst/>
          </a:prstGeom>
          <a:noFill/>
          <a:ln>
            <a:noFill/>
          </a:ln>
        </p:spPr>
      </p:pic>
      <p:pic>
        <p:nvPicPr>
          <p:cNvPr id="670" name="Google Shape;670;p69"/>
          <p:cNvPicPr preferRelativeResize="0"/>
          <p:nvPr/>
        </p:nvPicPr>
        <p:blipFill>
          <a:blip r:embed="rId4">
            <a:alphaModFix/>
          </a:blip>
          <a:stretch>
            <a:fillRect/>
          </a:stretch>
        </p:blipFill>
        <p:spPr>
          <a:xfrm rot="1494768">
            <a:off x="5692839" y="2523123"/>
            <a:ext cx="360455" cy="328832"/>
          </a:xfrm>
          <a:prstGeom prst="rect">
            <a:avLst/>
          </a:prstGeom>
          <a:noFill/>
          <a:ln>
            <a:noFill/>
          </a:ln>
        </p:spPr>
      </p:pic>
      <p:pic>
        <p:nvPicPr>
          <p:cNvPr id="671" name="Google Shape;671;p69"/>
          <p:cNvPicPr preferRelativeResize="0"/>
          <p:nvPr/>
        </p:nvPicPr>
        <p:blipFill>
          <a:blip r:embed="rId5">
            <a:alphaModFix/>
          </a:blip>
          <a:stretch>
            <a:fillRect/>
          </a:stretch>
        </p:blipFill>
        <p:spPr>
          <a:xfrm rot="1494768">
            <a:off x="5024723" y="2212799"/>
            <a:ext cx="360455" cy="328847"/>
          </a:xfrm>
          <a:prstGeom prst="rect">
            <a:avLst/>
          </a:prstGeom>
          <a:noFill/>
          <a:ln>
            <a:noFill/>
          </a:ln>
        </p:spPr>
      </p:pic>
      <p:pic>
        <p:nvPicPr>
          <p:cNvPr id="672" name="Google Shape;672;p69"/>
          <p:cNvPicPr preferRelativeResize="0"/>
          <p:nvPr/>
        </p:nvPicPr>
        <p:blipFill>
          <a:blip r:embed="rId3">
            <a:alphaModFix/>
          </a:blip>
          <a:stretch>
            <a:fillRect/>
          </a:stretch>
        </p:blipFill>
        <p:spPr>
          <a:xfrm rot="-1592276">
            <a:off x="3244609" y="2287247"/>
            <a:ext cx="360456" cy="328845"/>
          </a:xfrm>
          <a:prstGeom prst="rect">
            <a:avLst/>
          </a:prstGeom>
          <a:noFill/>
          <a:ln>
            <a:noFill/>
          </a:ln>
        </p:spPr>
      </p:pic>
      <p:pic>
        <p:nvPicPr>
          <p:cNvPr id="673" name="Google Shape;673;p69"/>
          <p:cNvPicPr preferRelativeResize="0"/>
          <p:nvPr/>
        </p:nvPicPr>
        <p:blipFill>
          <a:blip r:embed="rId4">
            <a:alphaModFix/>
          </a:blip>
          <a:stretch>
            <a:fillRect/>
          </a:stretch>
        </p:blipFill>
        <p:spPr>
          <a:xfrm rot="-1592276">
            <a:off x="3574133" y="2122685"/>
            <a:ext cx="360456" cy="328832"/>
          </a:xfrm>
          <a:prstGeom prst="rect">
            <a:avLst/>
          </a:prstGeom>
          <a:noFill/>
          <a:ln>
            <a:noFill/>
          </a:ln>
        </p:spPr>
      </p:pic>
      <p:pic>
        <p:nvPicPr>
          <p:cNvPr id="674" name="Google Shape;674;p69"/>
          <p:cNvPicPr preferRelativeResize="0"/>
          <p:nvPr/>
        </p:nvPicPr>
        <p:blipFill>
          <a:blip r:embed="rId5">
            <a:alphaModFix/>
          </a:blip>
          <a:stretch>
            <a:fillRect/>
          </a:stretch>
        </p:blipFill>
        <p:spPr>
          <a:xfrm rot="-1592276">
            <a:off x="2915081" y="2451808"/>
            <a:ext cx="360456" cy="328847"/>
          </a:xfrm>
          <a:prstGeom prst="rect">
            <a:avLst/>
          </a:prstGeom>
          <a:noFill/>
          <a:ln>
            <a:noFill/>
          </a:ln>
        </p:spPr>
      </p:pic>
      <p:sp>
        <p:nvSpPr>
          <p:cNvPr id="675" name="Google Shape;675;p69"/>
          <p:cNvSpPr txBox="1"/>
          <p:nvPr>
            <p:ph idx="1" type="body"/>
          </p:nvPr>
        </p:nvSpPr>
        <p:spPr>
          <a:xfrm rot="-693">
            <a:off x="954185" y="2191380"/>
            <a:ext cx="1487400" cy="40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1000"/>
              <a:t>ip client</a:t>
            </a:r>
            <a:endParaRPr sz="1000"/>
          </a:p>
        </p:txBody>
      </p:sp>
      <p:sp>
        <p:nvSpPr>
          <p:cNvPr id="676" name="Google Shape;676;p69"/>
          <p:cNvSpPr txBox="1"/>
          <p:nvPr>
            <p:ph idx="1" type="body"/>
          </p:nvPr>
        </p:nvSpPr>
        <p:spPr>
          <a:xfrm rot="-693">
            <a:off x="6292785" y="2191380"/>
            <a:ext cx="1487400" cy="40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1000"/>
              <a:t>ip serveur</a:t>
            </a:r>
            <a:endParaRPr sz="1000"/>
          </a:p>
        </p:txBody>
      </p:sp>
      <p:sp>
        <p:nvSpPr>
          <p:cNvPr id="677" name="Google Shape;677;p69"/>
          <p:cNvSpPr txBox="1"/>
          <p:nvPr>
            <p:ph idx="1" type="body"/>
          </p:nvPr>
        </p:nvSpPr>
        <p:spPr>
          <a:xfrm rot="1499003">
            <a:off x="5065575" y="1696331"/>
            <a:ext cx="1487373" cy="406804"/>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1000"/>
              <a:t>Requête http</a:t>
            </a:r>
            <a:endParaRPr sz="1000"/>
          </a:p>
        </p:txBody>
      </p:sp>
      <p:sp>
        <p:nvSpPr>
          <p:cNvPr id="678" name="Google Shape;678;p69"/>
          <p:cNvSpPr/>
          <p:nvPr/>
        </p:nvSpPr>
        <p:spPr>
          <a:xfrm>
            <a:off x="7680700" y="2507825"/>
            <a:ext cx="823500" cy="82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600"/>
              <a:t>Application </a:t>
            </a:r>
            <a:r>
              <a:rPr b="1" lang="fr" sz="600"/>
              <a:t>Web</a:t>
            </a:r>
            <a:endParaRPr b="1" sz="600"/>
          </a:p>
        </p:txBody>
      </p:sp>
      <p:pic>
        <p:nvPicPr>
          <p:cNvPr id="679" name="Google Shape;679;p69"/>
          <p:cNvPicPr preferRelativeResize="0"/>
          <p:nvPr/>
        </p:nvPicPr>
        <p:blipFill>
          <a:blip r:embed="rId6">
            <a:alphaModFix/>
          </a:blip>
          <a:stretch>
            <a:fillRect/>
          </a:stretch>
        </p:blipFill>
        <p:spPr>
          <a:xfrm>
            <a:off x="8504204" y="2555075"/>
            <a:ext cx="333230" cy="333235"/>
          </a:xfrm>
          <a:prstGeom prst="rect">
            <a:avLst/>
          </a:prstGeom>
          <a:noFill/>
          <a:ln>
            <a:noFill/>
          </a:ln>
        </p:spPr>
      </p:pic>
      <p:pic>
        <p:nvPicPr>
          <p:cNvPr id="680" name="Google Shape;680;p69"/>
          <p:cNvPicPr preferRelativeResize="0"/>
          <p:nvPr/>
        </p:nvPicPr>
        <p:blipFill>
          <a:blip r:embed="rId7">
            <a:alphaModFix/>
          </a:blip>
          <a:stretch>
            <a:fillRect/>
          </a:stretch>
        </p:blipFill>
        <p:spPr>
          <a:xfrm>
            <a:off x="8504198" y="2919214"/>
            <a:ext cx="333230" cy="333235"/>
          </a:xfrm>
          <a:prstGeom prst="rect">
            <a:avLst/>
          </a:prstGeom>
          <a:noFill/>
          <a:ln>
            <a:noFill/>
          </a:ln>
        </p:spPr>
      </p:pic>
      <p:pic>
        <p:nvPicPr>
          <p:cNvPr id="681" name="Google Shape;681;p69"/>
          <p:cNvPicPr preferRelativeResize="0"/>
          <p:nvPr/>
        </p:nvPicPr>
        <p:blipFill>
          <a:blip r:embed="rId8">
            <a:alphaModFix/>
          </a:blip>
          <a:stretch>
            <a:fillRect/>
          </a:stretch>
        </p:blipFill>
        <p:spPr>
          <a:xfrm>
            <a:off x="1174474" y="2825234"/>
            <a:ext cx="237600" cy="237600"/>
          </a:xfrm>
          <a:prstGeom prst="rect">
            <a:avLst/>
          </a:prstGeom>
          <a:noFill/>
          <a:ln>
            <a:noFill/>
          </a:ln>
        </p:spPr>
      </p:pic>
      <p:pic>
        <p:nvPicPr>
          <p:cNvPr id="682" name="Google Shape;682;p69"/>
          <p:cNvPicPr preferRelativeResize="0"/>
          <p:nvPr/>
        </p:nvPicPr>
        <p:blipFill>
          <a:blip r:embed="rId9">
            <a:alphaModFix/>
          </a:blip>
          <a:stretch>
            <a:fillRect/>
          </a:stretch>
        </p:blipFill>
        <p:spPr>
          <a:xfrm>
            <a:off x="1174482" y="2569229"/>
            <a:ext cx="237600" cy="236610"/>
          </a:xfrm>
          <a:prstGeom prst="rect">
            <a:avLst/>
          </a:prstGeom>
          <a:noFill/>
          <a:ln>
            <a:noFill/>
          </a:ln>
        </p:spPr>
      </p:pic>
      <p:pic>
        <p:nvPicPr>
          <p:cNvPr id="683" name="Google Shape;683;p69"/>
          <p:cNvPicPr preferRelativeResize="0"/>
          <p:nvPr/>
        </p:nvPicPr>
        <p:blipFill>
          <a:blip r:embed="rId10">
            <a:alphaModFix/>
          </a:blip>
          <a:stretch>
            <a:fillRect/>
          </a:stretch>
        </p:blipFill>
        <p:spPr>
          <a:xfrm>
            <a:off x="7782076" y="1883301"/>
            <a:ext cx="496799" cy="496799"/>
          </a:xfrm>
          <a:prstGeom prst="rect">
            <a:avLst/>
          </a:prstGeom>
          <a:noFill/>
          <a:ln>
            <a:noFill/>
          </a:ln>
        </p:spPr>
      </p:pic>
      <p:pic>
        <p:nvPicPr>
          <p:cNvPr id="684" name="Google Shape;684;p69"/>
          <p:cNvPicPr preferRelativeResize="0"/>
          <p:nvPr/>
        </p:nvPicPr>
        <p:blipFill>
          <a:blip r:embed="rId11">
            <a:alphaModFix/>
          </a:blip>
          <a:stretch>
            <a:fillRect/>
          </a:stretch>
        </p:blipFill>
        <p:spPr>
          <a:xfrm>
            <a:off x="8304775" y="1793375"/>
            <a:ext cx="645900" cy="645900"/>
          </a:xfrm>
          <a:prstGeom prst="rect">
            <a:avLst/>
          </a:prstGeom>
          <a:noFill/>
          <a:ln>
            <a:noFill/>
          </a:ln>
        </p:spPr>
      </p:pic>
      <p:sp>
        <p:nvSpPr>
          <p:cNvPr id="685" name="Google Shape;685;p69"/>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L’envoie des requêtes au réseau</a:t>
            </a:r>
            <a:endParaRPr b="1" sz="2500">
              <a:solidFill>
                <a:srgbClr val="1C4587"/>
              </a:solidFill>
              <a:latin typeface="Hind Madurai"/>
              <a:ea typeface="Hind Madurai"/>
              <a:cs typeface="Hind Madurai"/>
              <a:sym typeface="Hind Madurai"/>
            </a:endParaRPr>
          </a:p>
        </p:txBody>
      </p:sp>
      <p:sp>
        <p:nvSpPr>
          <p:cNvPr id="686" name="Google Shape;686;p69"/>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687" name="Google Shape;687;p6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91" name="Shape 691"/>
        <p:cNvGrpSpPr/>
        <p:nvPr/>
      </p:nvGrpSpPr>
      <p:grpSpPr>
        <a:xfrm>
          <a:off x="0" y="0"/>
          <a:ext cx="0" cy="0"/>
          <a:chOff x="0" y="0"/>
          <a:chExt cx="0" cy="0"/>
        </a:xfrm>
      </p:grpSpPr>
      <p:sp>
        <p:nvSpPr>
          <p:cNvPr id="692" name="Google Shape;692;p70"/>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693" name="Google Shape;693;p70"/>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0"/>
          <p:cNvSpPr txBox="1"/>
          <p:nvPr/>
        </p:nvSpPr>
        <p:spPr>
          <a:xfrm>
            <a:off x="4107075" y="1323750"/>
            <a:ext cx="4440600" cy="221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Beautiful Soup est une bibliothèque Python d'analyse syntaxique de documents HTML et XML créée par Leonard Richardson.</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Elle produit un arbre syntaxique qui peut être utilisé pour chercher des éléments ou les modifier. Lorsque le document HTML ou XML est mal formé (par exemple s'il manque des balises fermantes), Beautiful Soup propose une approche à base d'heuristiques afin de reconstituer l'arbre syntaxique sans générer d'erreurs. Cette approche est aussi utilisée par les navigateurs web modernes.</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Elle est disponible pour Python 2.7 et Python 3.</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highlight>
                <a:srgbClr val="FFFFFF"/>
              </a:highlight>
              <a:latin typeface="Hind Madurai"/>
              <a:ea typeface="Hind Madurai"/>
              <a:cs typeface="Hind Madurai"/>
              <a:sym typeface="Hind Madurai"/>
            </a:endParaRPr>
          </a:p>
        </p:txBody>
      </p:sp>
      <p:sp>
        <p:nvSpPr>
          <p:cNvPr id="695" name="Google Shape;695;p70"/>
          <p:cNvSpPr txBox="1"/>
          <p:nvPr/>
        </p:nvSpPr>
        <p:spPr>
          <a:xfrm>
            <a:off x="537700" y="767725"/>
            <a:ext cx="69996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Bibliothèque de web scraping : </a:t>
            </a:r>
            <a:r>
              <a:rPr b="1" lang="fr" sz="2500" u="sng">
                <a:solidFill>
                  <a:schemeClr val="hlink"/>
                </a:solidFill>
                <a:latin typeface="Hind Madurai"/>
                <a:ea typeface="Hind Madurai"/>
                <a:cs typeface="Hind Madurai"/>
                <a:sym typeface="Hind Madurai"/>
                <a:hlinkClick r:id="rId3"/>
              </a:rPr>
              <a:t>BeautifulSoup</a:t>
            </a:r>
            <a:endParaRPr b="1" sz="2500">
              <a:solidFill>
                <a:srgbClr val="1C4587"/>
              </a:solidFill>
              <a:latin typeface="Hind Madurai"/>
              <a:ea typeface="Hind Madurai"/>
              <a:cs typeface="Hind Madurai"/>
              <a:sym typeface="Hind Madurai"/>
            </a:endParaRPr>
          </a:p>
        </p:txBody>
      </p:sp>
      <p:sp>
        <p:nvSpPr>
          <p:cNvPr id="696" name="Google Shape;696;p70"/>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697" name="Google Shape;697;p7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pic>
        <p:nvPicPr>
          <p:cNvPr id="698" name="Google Shape;698;p70"/>
          <p:cNvPicPr preferRelativeResize="0"/>
          <p:nvPr/>
        </p:nvPicPr>
        <p:blipFill>
          <a:blip r:embed="rId4">
            <a:alphaModFix/>
          </a:blip>
          <a:stretch>
            <a:fillRect/>
          </a:stretch>
        </p:blipFill>
        <p:spPr>
          <a:xfrm>
            <a:off x="721350" y="1476150"/>
            <a:ext cx="3000000" cy="1585151"/>
          </a:xfrm>
          <a:prstGeom prst="rect">
            <a:avLst/>
          </a:prstGeom>
          <a:noFill/>
          <a:ln>
            <a:noFill/>
          </a:ln>
        </p:spPr>
      </p:pic>
      <p:sp>
        <p:nvSpPr>
          <p:cNvPr id="699" name="Google Shape;699;p70"/>
          <p:cNvSpPr txBox="1"/>
          <p:nvPr/>
        </p:nvSpPr>
        <p:spPr>
          <a:xfrm>
            <a:off x="721350" y="3200400"/>
            <a:ext cx="8422800" cy="135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Installation :</a:t>
            </a:r>
            <a:endParaRPr sz="1100">
              <a:solidFill>
                <a:schemeClr val="dk2"/>
              </a:solidFill>
              <a:latin typeface="Hind Madurai"/>
              <a:ea typeface="Hind Madurai"/>
              <a:cs typeface="Hind Madurai"/>
              <a:sym typeface="Hind Madurai"/>
            </a:endParaRPr>
          </a:p>
          <a:p>
            <a:pPr indent="0" lvl="0" marL="0" marR="101600" rtl="0" algn="l">
              <a:lnSpc>
                <a:spcPct val="125000"/>
              </a:lnSpc>
              <a:spcBef>
                <a:spcPts val="0"/>
              </a:spcBef>
              <a:spcAft>
                <a:spcPts val="0"/>
              </a:spcAft>
              <a:buNone/>
            </a:pPr>
            <a:r>
              <a:rPr b="1" lang="fr" sz="1100">
                <a:solidFill>
                  <a:srgbClr val="222222"/>
                </a:solidFill>
                <a:highlight>
                  <a:srgbClr val="FAFAFA"/>
                </a:highlight>
                <a:latin typeface="Courier New"/>
                <a:ea typeface="Courier New"/>
                <a:cs typeface="Courier New"/>
                <a:sym typeface="Courier New"/>
              </a:rPr>
              <a:t>pip install bs4</a:t>
            </a:r>
            <a:endParaRPr b="1" sz="1100">
              <a:solidFill>
                <a:srgbClr val="222222"/>
              </a:solidFill>
              <a:highlight>
                <a:srgbClr val="FAFAFA"/>
              </a:highlight>
              <a:latin typeface="Courier New"/>
              <a:ea typeface="Courier New"/>
              <a:cs typeface="Courier New"/>
              <a:sym typeface="Courier New"/>
            </a:endParaRPr>
          </a:p>
          <a:p>
            <a:pPr indent="0" lvl="0" marL="0" marR="0" rtl="0" algn="just">
              <a:lnSpc>
                <a:spcPct val="115000"/>
              </a:lnSpc>
              <a:spcBef>
                <a:spcPts val="900"/>
              </a:spcBef>
              <a:spcAft>
                <a:spcPts val="0"/>
              </a:spcAft>
              <a:buNone/>
            </a:pPr>
            <a:r>
              <a:rPr b="1" lang="fr" sz="1100" u="sng">
                <a:solidFill>
                  <a:srgbClr val="F14E32"/>
                </a:solidFill>
                <a:highlight>
                  <a:srgbClr val="FFFFFF"/>
                </a:highlight>
                <a:latin typeface="Hind Madurai"/>
                <a:ea typeface="Hind Madurai"/>
                <a:cs typeface="Hind Madurai"/>
                <a:sym typeface="Hind Madurai"/>
                <a:hlinkClick r:id="rId5">
                  <a:extLst>
                    <a:ext uri="{A12FA001-AC4F-418D-AE19-62706E023703}">
                      <ahyp:hlinkClr val="tx"/>
                    </a:ext>
                  </a:extLst>
                </a:hlinkClick>
              </a:rPr>
              <a:t>TP7 - Web Scraping et automatisation</a:t>
            </a:r>
            <a:r>
              <a:rPr b="1" lang="fr" sz="1100">
                <a:solidFill>
                  <a:srgbClr val="F14E32"/>
                </a:solidFill>
                <a:highlight>
                  <a:srgbClr val="FFFFFF"/>
                </a:highlight>
                <a:latin typeface="Hind Madurai"/>
                <a:ea typeface="Hind Madurai"/>
                <a:cs typeface="Hind Madurai"/>
                <a:sym typeface="Hind Madurai"/>
              </a:rPr>
              <a:t> - Corrections | </a:t>
            </a:r>
            <a:r>
              <a:rPr b="1" lang="fr" sz="1100" u="sng">
                <a:solidFill>
                  <a:schemeClr val="hlink"/>
                </a:solidFill>
                <a:highlight>
                  <a:srgbClr val="FFFFFF"/>
                </a:highlight>
                <a:latin typeface="Hind Madurai"/>
                <a:ea typeface="Hind Madurai"/>
                <a:cs typeface="Hind Madurai"/>
                <a:sym typeface="Hind Madurai"/>
                <a:hlinkClick r:id="rId6"/>
              </a:rPr>
              <a:t>Page Streamlit Amazon</a:t>
            </a:r>
            <a:br>
              <a:rPr b="1" lang="fr" sz="1100" u="sng">
                <a:solidFill>
                  <a:schemeClr val="hlink"/>
                </a:solidFill>
                <a:highlight>
                  <a:srgbClr val="FFFFFF"/>
                </a:highlight>
                <a:latin typeface="Hind Madurai"/>
                <a:ea typeface="Hind Madurai"/>
                <a:cs typeface="Hind Madurai"/>
                <a:sym typeface="Hind Madurai"/>
                <a:hlinkClick r:id="rId7"/>
              </a:rPr>
            </a:br>
            <a:r>
              <a:rPr lang="fr" sz="1100">
                <a:solidFill>
                  <a:srgbClr val="21212B"/>
                </a:solidFill>
                <a:highlight>
                  <a:srgbClr val="FFFFFF"/>
                </a:highlight>
                <a:latin typeface="Hind Madurai"/>
                <a:ea typeface="Hind Madurai"/>
                <a:cs typeface="Hind Madurai"/>
                <a:sym typeface="Hind Madurai"/>
              </a:rPr>
              <a:t>→ téléchargez et placez dans le dossier ‘</a:t>
            </a:r>
            <a:r>
              <a:rPr b="1" lang="fr" sz="1100">
                <a:solidFill>
                  <a:srgbClr val="21212B"/>
                </a:solidFill>
                <a:highlight>
                  <a:srgbClr val="FFFFFF"/>
                </a:highlight>
                <a:latin typeface="Hind Madurai"/>
                <a:ea typeface="Hind Madurai"/>
                <a:cs typeface="Hind Madurai"/>
                <a:sym typeface="Hind Madurai"/>
              </a:rPr>
              <a:t>Code Python</a:t>
            </a:r>
            <a:r>
              <a:rPr lang="fr" sz="1100">
                <a:solidFill>
                  <a:srgbClr val="21212B"/>
                </a:solidFill>
                <a:highlight>
                  <a:srgbClr val="FFFFFF"/>
                </a:highlight>
                <a:latin typeface="Hind Madurai"/>
                <a:ea typeface="Hind Madurai"/>
                <a:cs typeface="Hind Madurai"/>
                <a:sym typeface="Hind Madurai"/>
              </a:rPr>
              <a:t>’ le fichier suivant : </a:t>
            </a:r>
            <a:r>
              <a:rPr b="1" lang="fr" sz="1100" u="sng">
                <a:solidFill>
                  <a:schemeClr val="hlink"/>
                </a:solidFill>
                <a:highlight>
                  <a:srgbClr val="FFFFFF"/>
                </a:highlight>
                <a:latin typeface="Hind Madurai"/>
                <a:ea typeface="Hind Madurai"/>
                <a:cs typeface="Hind Madurai"/>
                <a:sym typeface="Hind Madurai"/>
                <a:hlinkClick r:id="rId8"/>
              </a:rPr>
              <a:t>TP7 - Web Scraping et automatisation</a:t>
            </a:r>
            <a:endParaRPr b="1"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 Suivez les instructions présentes dans le notebook.</a:t>
            </a:r>
            <a:endParaRPr b="1" sz="1100">
              <a:solidFill>
                <a:srgbClr val="222222"/>
              </a:solidFill>
              <a:highlight>
                <a:srgbClr val="FAFAFA"/>
              </a:highlight>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1"/>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705" name="Google Shape;705;p71"/>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1"/>
          <p:cNvSpPr txBox="1"/>
          <p:nvPr/>
        </p:nvSpPr>
        <p:spPr>
          <a:xfrm>
            <a:off x="766300" y="1778750"/>
            <a:ext cx="3802200" cy="1877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Importer la bibliothèque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from bs4 import BeautifulSoup</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Instancier un objet BeautifulSoup :</a:t>
            </a:r>
            <a:br>
              <a:rPr lang="fr" sz="1100">
                <a:solidFill>
                  <a:schemeClr val="dk2"/>
                </a:solidFill>
                <a:latin typeface="Hind Madurai"/>
                <a:ea typeface="Hind Madurai"/>
                <a:cs typeface="Hind Madurai"/>
                <a:sym typeface="Hind Madurai"/>
              </a:rPr>
            </a:br>
            <a:r>
              <a:rPr lang="fr" sz="1100">
                <a:solidFill>
                  <a:schemeClr val="dk2"/>
                </a:solidFill>
                <a:latin typeface="Hind Madurai"/>
                <a:ea typeface="Hind Madurai"/>
                <a:cs typeface="Hind Madurai"/>
                <a:sym typeface="Hind Madurai"/>
              </a:rPr>
              <a:t>Nécessite l’utilisation de la bibliothèque request.</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 = BeautifulSoup(response.text)</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Récupérer les balises d’un type d’élément (exemple : ‘h1’)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Renvoi une liste d’objet bs4.BeautifulSoup.</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soup.find_all(’element’)</a:t>
            </a:r>
            <a:endParaRPr sz="1100">
              <a:solidFill>
                <a:schemeClr val="dk2"/>
              </a:solidFill>
              <a:latin typeface="Hind Madurai"/>
              <a:ea typeface="Hind Madurai"/>
              <a:cs typeface="Hind Madurai"/>
              <a:sym typeface="Hind Madurai"/>
            </a:endParaRPr>
          </a:p>
        </p:txBody>
      </p:sp>
      <p:sp>
        <p:nvSpPr>
          <p:cNvPr id="707" name="Google Shape;707;p71"/>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Principe de fonctionnement</a:t>
            </a:r>
            <a:endParaRPr b="1" sz="2500">
              <a:solidFill>
                <a:srgbClr val="1C4587"/>
              </a:solidFill>
              <a:latin typeface="Hind Madurai"/>
              <a:ea typeface="Hind Madurai"/>
              <a:cs typeface="Hind Madurai"/>
              <a:sym typeface="Hind Madurai"/>
            </a:endParaRPr>
          </a:p>
        </p:txBody>
      </p:sp>
      <p:sp>
        <p:nvSpPr>
          <p:cNvPr id="708" name="Google Shape;708;p71"/>
          <p:cNvSpPr txBox="1"/>
          <p:nvPr/>
        </p:nvSpPr>
        <p:spPr>
          <a:xfrm>
            <a:off x="4650250" y="1788975"/>
            <a:ext cx="3802200" cy="204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Récupérer la 1er balises d’un type d’élément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soup.find(’element’)</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Lister les attributs d’un élément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soup.find('element').attrs</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Récupérer l’attribut d’une balise (exemple ‘href’)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soup.find('element')['href']</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Récupérer le texte d’une balise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soup.find('element').text</a:t>
            </a:r>
            <a:endParaRPr sz="1100">
              <a:solidFill>
                <a:schemeClr val="dk2"/>
              </a:solidFill>
              <a:latin typeface="Hind Madurai"/>
              <a:ea typeface="Hind Madurai"/>
              <a:cs typeface="Hind Madurai"/>
              <a:sym typeface="Hind Madurai"/>
            </a:endParaRPr>
          </a:p>
        </p:txBody>
      </p:sp>
      <p:pic>
        <p:nvPicPr>
          <p:cNvPr id="709" name="Google Shape;709;p71"/>
          <p:cNvPicPr preferRelativeResize="0"/>
          <p:nvPr/>
        </p:nvPicPr>
        <p:blipFill rotWithShape="1">
          <a:blip r:embed="rId3">
            <a:alphaModFix/>
          </a:blip>
          <a:srcRect b="55583" l="0" r="0" t="25383"/>
          <a:stretch/>
        </p:blipFill>
        <p:spPr>
          <a:xfrm>
            <a:off x="766300" y="1279675"/>
            <a:ext cx="4417350" cy="407251"/>
          </a:xfrm>
          <a:prstGeom prst="rect">
            <a:avLst/>
          </a:prstGeom>
          <a:noFill/>
          <a:ln>
            <a:noFill/>
          </a:ln>
        </p:spPr>
      </p:pic>
      <p:sp>
        <p:nvSpPr>
          <p:cNvPr id="710" name="Google Shape;710;p71"/>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711" name="Google Shape;711;p7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2"/>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717" name="Google Shape;717;p72"/>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2"/>
          <p:cNvSpPr txBox="1"/>
          <p:nvPr/>
        </p:nvSpPr>
        <p:spPr>
          <a:xfrm>
            <a:off x="3779500" y="1325450"/>
            <a:ext cx="48588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Selenium est une bibliothèque créée en 2011 qui simule le comportement d’un utilisateur à travers un navigateur internet.</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Selenium nécessite en effet le téléchargement d’un </a:t>
            </a:r>
            <a:r>
              <a:rPr lang="fr" sz="1100" u="sng">
                <a:solidFill>
                  <a:schemeClr val="hlink"/>
                </a:solidFill>
                <a:latin typeface="Hind Madurai"/>
                <a:ea typeface="Hind Madurai"/>
                <a:cs typeface="Hind Madurai"/>
                <a:sym typeface="Hind Madurai"/>
                <a:hlinkClick r:id="rId3"/>
              </a:rPr>
              <a:t>webdriver</a:t>
            </a:r>
            <a:r>
              <a:rPr lang="fr" sz="1100">
                <a:solidFill>
                  <a:schemeClr val="dk2"/>
                </a:solidFill>
                <a:latin typeface="Hind Madurai"/>
                <a:ea typeface="Hind Madurai"/>
                <a:cs typeface="Hind Madurai"/>
                <a:sym typeface="Hind Madurai"/>
              </a:rPr>
              <a:t> qui sera utilisé par sélénium pour naviguer de page en page et récupérer  les données qui s’y trouvent. Les navigateur supportés par Sélénium :</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u="sng">
                <a:solidFill>
                  <a:schemeClr val="accent2"/>
                </a:solidFill>
                <a:latin typeface="Hind Madurai"/>
                <a:ea typeface="Hind Madurai"/>
                <a:cs typeface="Hind Madurai"/>
                <a:sym typeface="Hind Madurai"/>
                <a:hlinkClick r:id="rId4">
                  <a:extLst>
                    <a:ext uri="{A12FA001-AC4F-418D-AE19-62706E023703}">
                      <ahyp:hlinkClr val="tx"/>
                    </a:ext>
                  </a:extLst>
                </a:hlinkClick>
              </a:rPr>
              <a:t>Chrome</a:t>
            </a:r>
            <a:r>
              <a:rPr lang="fr" sz="1100">
                <a:solidFill>
                  <a:schemeClr val="dk2"/>
                </a:solidFill>
                <a:latin typeface="Hind Madurai"/>
                <a:ea typeface="Hind Madurai"/>
                <a:cs typeface="Hind Madurai"/>
                <a:sym typeface="Hind Madurai"/>
              </a:rPr>
              <a:t>, </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u="sng">
                <a:solidFill>
                  <a:schemeClr val="hlink"/>
                </a:solidFill>
                <a:latin typeface="Hind Madurai"/>
                <a:ea typeface="Hind Madurai"/>
                <a:cs typeface="Hind Madurai"/>
                <a:sym typeface="Hind Madurai"/>
                <a:hlinkClick r:id="rId5"/>
              </a:rPr>
              <a:t>Firefox</a:t>
            </a:r>
            <a:r>
              <a:rPr lang="fr" sz="1100">
                <a:solidFill>
                  <a:schemeClr val="dk2"/>
                </a:solidFill>
                <a:latin typeface="Hind Madurai"/>
                <a:ea typeface="Hind Madurai"/>
                <a:cs typeface="Hind Madurai"/>
                <a:sym typeface="Hind Madurai"/>
              </a:rPr>
              <a:t>,</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u="sng">
                <a:solidFill>
                  <a:schemeClr val="hlink"/>
                </a:solidFill>
                <a:latin typeface="Hind Madurai"/>
                <a:ea typeface="Hind Madurai"/>
                <a:cs typeface="Hind Madurai"/>
                <a:sym typeface="Hind Madurai"/>
                <a:hlinkClick r:id="rId6"/>
              </a:rPr>
              <a:t>Edge</a:t>
            </a:r>
            <a:r>
              <a:rPr lang="fr" sz="1100">
                <a:solidFill>
                  <a:schemeClr val="dk2"/>
                </a:solidFill>
                <a:latin typeface="Hind Madurai"/>
                <a:ea typeface="Hind Madurai"/>
                <a:cs typeface="Hind Madurai"/>
                <a:sym typeface="Hind Madurai"/>
              </a:rPr>
              <a:t>,</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u="sng">
                <a:solidFill>
                  <a:schemeClr val="hlink"/>
                </a:solidFill>
                <a:latin typeface="Hind Madurai"/>
                <a:ea typeface="Hind Madurai"/>
                <a:cs typeface="Hind Madurai"/>
                <a:sym typeface="Hind Madurai"/>
                <a:hlinkClick r:id="rId7"/>
              </a:rPr>
              <a:t>Internet Explorer</a:t>
            </a:r>
            <a:r>
              <a:rPr lang="fr" sz="1100">
                <a:solidFill>
                  <a:schemeClr val="dk2"/>
                </a:solidFill>
                <a:latin typeface="Hind Madurai"/>
                <a:ea typeface="Hind Madurai"/>
                <a:cs typeface="Hind Madurai"/>
                <a:sym typeface="Hind Madurai"/>
              </a:rPr>
              <a:t>,</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a:solidFill>
                  <a:schemeClr val="dk2"/>
                </a:solidFill>
                <a:latin typeface="Hind Madurai"/>
                <a:ea typeface="Hind Madurai"/>
                <a:cs typeface="Hind Madurai"/>
                <a:sym typeface="Hind Madurai"/>
              </a:rPr>
              <a:t>Safari (en développement)</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En outre, Sélénium permet également d’automatiser des actions réalisées à partir d’un navigateur</a:t>
            </a:r>
            <a:endParaRPr sz="1100">
              <a:solidFill>
                <a:schemeClr val="dk2"/>
              </a:solidFill>
              <a:latin typeface="Hind Madurai"/>
              <a:ea typeface="Hind Madurai"/>
              <a:cs typeface="Hind Madurai"/>
              <a:sym typeface="Hind Madurai"/>
            </a:endParaRPr>
          </a:p>
        </p:txBody>
      </p:sp>
      <p:sp>
        <p:nvSpPr>
          <p:cNvPr id="719" name="Google Shape;719;p72"/>
          <p:cNvSpPr txBox="1"/>
          <p:nvPr/>
        </p:nvSpPr>
        <p:spPr>
          <a:xfrm>
            <a:off x="537700" y="767725"/>
            <a:ext cx="67536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Bibliothèque de web scraping : </a:t>
            </a:r>
            <a:r>
              <a:rPr b="1" lang="fr" sz="2500" u="sng">
                <a:solidFill>
                  <a:schemeClr val="hlink"/>
                </a:solidFill>
                <a:latin typeface="Hind Madurai"/>
                <a:ea typeface="Hind Madurai"/>
                <a:cs typeface="Hind Madurai"/>
                <a:sym typeface="Hind Madurai"/>
                <a:hlinkClick r:id="rId8"/>
              </a:rPr>
              <a:t>Selenium</a:t>
            </a:r>
            <a:endParaRPr b="1" sz="2500">
              <a:solidFill>
                <a:srgbClr val="1C4587"/>
              </a:solidFill>
              <a:latin typeface="Hind Madurai"/>
              <a:ea typeface="Hind Madurai"/>
              <a:cs typeface="Hind Madurai"/>
              <a:sym typeface="Hind Madurai"/>
            </a:endParaRPr>
          </a:p>
        </p:txBody>
      </p:sp>
      <p:pic>
        <p:nvPicPr>
          <p:cNvPr id="720" name="Google Shape;720;p72"/>
          <p:cNvPicPr preferRelativeResize="0"/>
          <p:nvPr/>
        </p:nvPicPr>
        <p:blipFill>
          <a:blip r:embed="rId9">
            <a:alphaModFix/>
          </a:blip>
          <a:stretch>
            <a:fillRect/>
          </a:stretch>
        </p:blipFill>
        <p:spPr>
          <a:xfrm>
            <a:off x="1543253" y="1544810"/>
            <a:ext cx="1436701" cy="1391800"/>
          </a:xfrm>
          <a:prstGeom prst="rect">
            <a:avLst/>
          </a:prstGeom>
          <a:noFill/>
          <a:ln>
            <a:noFill/>
          </a:ln>
        </p:spPr>
      </p:pic>
      <p:sp>
        <p:nvSpPr>
          <p:cNvPr id="721" name="Google Shape;721;p72"/>
          <p:cNvSpPr txBox="1"/>
          <p:nvPr/>
        </p:nvSpPr>
        <p:spPr>
          <a:xfrm>
            <a:off x="721350" y="3352800"/>
            <a:ext cx="29916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Installation :</a:t>
            </a:r>
            <a:endParaRPr sz="1100">
              <a:solidFill>
                <a:schemeClr val="dk2"/>
              </a:solidFill>
              <a:latin typeface="Hind Madurai"/>
              <a:ea typeface="Hind Madurai"/>
              <a:cs typeface="Hind Madurai"/>
              <a:sym typeface="Hind Madurai"/>
            </a:endParaRPr>
          </a:p>
          <a:p>
            <a:pPr indent="0" lvl="0" marL="0" marR="101600" rtl="0" algn="l">
              <a:lnSpc>
                <a:spcPct val="125000"/>
              </a:lnSpc>
              <a:spcBef>
                <a:spcPts val="0"/>
              </a:spcBef>
              <a:spcAft>
                <a:spcPts val="800"/>
              </a:spcAft>
              <a:buNone/>
            </a:pPr>
            <a:r>
              <a:rPr b="1" lang="fr" sz="1100">
                <a:solidFill>
                  <a:srgbClr val="222222"/>
                </a:solidFill>
                <a:highlight>
                  <a:srgbClr val="FAFAFA"/>
                </a:highlight>
                <a:latin typeface="Hind Madurai"/>
                <a:ea typeface="Hind Madurai"/>
                <a:cs typeface="Hind Madurai"/>
                <a:sym typeface="Hind Madurai"/>
              </a:rPr>
              <a:t>pip install selenium</a:t>
            </a:r>
            <a:endParaRPr b="1" sz="1100">
              <a:solidFill>
                <a:srgbClr val="222222"/>
              </a:solidFill>
              <a:highlight>
                <a:srgbClr val="FAFAFA"/>
              </a:highlight>
              <a:latin typeface="Hind Madurai"/>
              <a:ea typeface="Hind Madurai"/>
              <a:cs typeface="Hind Madurai"/>
              <a:sym typeface="Hind Madurai"/>
            </a:endParaRPr>
          </a:p>
        </p:txBody>
      </p:sp>
      <p:sp>
        <p:nvSpPr>
          <p:cNvPr id="722" name="Google Shape;722;p72"/>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723" name="Google Shape;723;p7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3"/>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729" name="Google Shape;729;p73"/>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3"/>
          <p:cNvSpPr txBox="1"/>
          <p:nvPr/>
        </p:nvSpPr>
        <p:spPr>
          <a:xfrm>
            <a:off x="537700" y="1281025"/>
            <a:ext cx="3768300" cy="272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Importer la bibliothèque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from selenium import webdriver</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from selenium.webdriver.common.by import By</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Instancier un objet Selenium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driver = webdriver.Chrome(DRIVER_PATH)</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driver.get(BASE_URL)</a:t>
            </a:r>
            <a:br>
              <a:rPr b="1" lang="fr" sz="1100">
                <a:solidFill>
                  <a:srgbClr val="222222"/>
                </a:solidFill>
                <a:highlight>
                  <a:srgbClr val="FAFAFA"/>
                </a:highlight>
                <a:latin typeface="Hind Madurai"/>
                <a:ea typeface="Hind Madurai"/>
                <a:cs typeface="Hind Madurai"/>
                <a:sym typeface="Hind Madurai"/>
              </a:rPr>
            </a:b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Où DRIVER_PATH est le chemin du web driver et BASE_URL l’URL à scraper.</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p:txBody>
      </p:sp>
      <p:sp>
        <p:nvSpPr>
          <p:cNvPr id="731" name="Google Shape;731;p73"/>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Principe de fonctionnement</a:t>
            </a:r>
            <a:endParaRPr b="1" sz="2500">
              <a:solidFill>
                <a:srgbClr val="1C4587"/>
              </a:solidFill>
              <a:latin typeface="Hind Madurai"/>
              <a:ea typeface="Hind Madurai"/>
              <a:cs typeface="Hind Madurai"/>
              <a:sym typeface="Hind Madurai"/>
            </a:endParaRPr>
          </a:p>
        </p:txBody>
      </p:sp>
      <p:sp>
        <p:nvSpPr>
          <p:cNvPr id="732" name="Google Shape;732;p73"/>
          <p:cNvSpPr txBox="1"/>
          <p:nvPr/>
        </p:nvSpPr>
        <p:spPr>
          <a:xfrm>
            <a:off x="4572150" y="1281025"/>
            <a:ext cx="4087500" cy="204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Récupérer les balises en fonction du nom de sa class :</a:t>
            </a: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driver.find_elements(By.CLASS_NAME, 'class_name')</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Renvoi une liste d'éléments ‘selenium.webdriver’.</a:t>
            </a:r>
            <a:br>
              <a:rPr lang="fr" sz="1100">
                <a:solidFill>
                  <a:schemeClr val="dk2"/>
                </a:solidFill>
                <a:latin typeface="Hind Madurai"/>
                <a:ea typeface="Hind Madurai"/>
                <a:cs typeface="Hind Madurai"/>
                <a:sym typeface="Hind Madurai"/>
              </a:rPr>
            </a:br>
            <a:r>
              <a:rPr b="1" lang="fr" sz="1100">
                <a:solidFill>
                  <a:schemeClr val="dk2"/>
                </a:solidFill>
                <a:latin typeface="Hind Madurai"/>
                <a:ea typeface="Hind Madurai"/>
                <a:cs typeface="Hind Madurai"/>
                <a:sym typeface="Hind Madurai"/>
              </a:rPr>
              <a:t>driver</a:t>
            </a:r>
            <a:r>
              <a:rPr lang="fr" sz="1100">
                <a:solidFill>
                  <a:schemeClr val="dk2"/>
                </a:solidFill>
                <a:latin typeface="Hind Madurai"/>
                <a:ea typeface="Hind Madurai"/>
                <a:cs typeface="Hind Madurai"/>
                <a:sym typeface="Hind Madurai"/>
              </a:rPr>
              <a:t>.</a:t>
            </a:r>
            <a:r>
              <a:rPr b="1" lang="fr" sz="1100">
                <a:solidFill>
                  <a:schemeClr val="dk2"/>
                </a:solidFill>
                <a:latin typeface="Hind Madurai"/>
                <a:ea typeface="Hind Madurai"/>
                <a:cs typeface="Hind Madurai"/>
                <a:sym typeface="Hind Madurai"/>
              </a:rPr>
              <a:t>find_element</a:t>
            </a:r>
            <a:r>
              <a:rPr lang="fr" sz="1100">
                <a:solidFill>
                  <a:schemeClr val="dk2"/>
                </a:solidFill>
                <a:latin typeface="Hind Madurai"/>
                <a:ea typeface="Hind Madurai"/>
                <a:cs typeface="Hind Madurai"/>
                <a:sym typeface="Hind Madurai"/>
              </a:rPr>
              <a:t> pour renvoyer le premier élément trouvé.</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Peut être également utilisé sur les élément suivant :</a:t>
            </a:r>
            <a:endParaRPr b="1"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a:solidFill>
                  <a:schemeClr val="dk2"/>
                </a:solidFill>
                <a:latin typeface="Hind Madurai"/>
                <a:ea typeface="Hind Madurai"/>
                <a:cs typeface="Hind Madurai"/>
                <a:sym typeface="Hind Madurai"/>
              </a:rPr>
              <a:t>Id de la balise : By.ID</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a:solidFill>
                  <a:schemeClr val="dk2"/>
                </a:solidFill>
                <a:latin typeface="Hind Madurai"/>
                <a:ea typeface="Hind Madurai"/>
                <a:cs typeface="Hind Madurai"/>
                <a:sym typeface="Hind Madurai"/>
              </a:rPr>
              <a:t>Nom de la balise : By.NAME</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a:solidFill>
                  <a:schemeClr val="dk2"/>
                </a:solidFill>
                <a:latin typeface="Hind Madurai"/>
                <a:ea typeface="Hind Madurai"/>
                <a:cs typeface="Hind Madurai"/>
                <a:sym typeface="Hind Madurai"/>
              </a:rPr>
              <a:t>Tag de la basle : By.TAG_NAME</a:t>
            </a:r>
            <a:endParaRPr b="1" sz="1100">
              <a:solidFill>
                <a:schemeClr val="dk2"/>
              </a:solidFill>
              <a:latin typeface="Hind Madurai"/>
              <a:ea typeface="Hind Madurai"/>
              <a:cs typeface="Hind Madurai"/>
              <a:sym typeface="Hind Madurai"/>
            </a:endParaRPr>
          </a:p>
        </p:txBody>
      </p:sp>
      <p:sp>
        <p:nvSpPr>
          <p:cNvPr id="733" name="Google Shape;733;p73"/>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734" name="Google Shape;734;p7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4"/>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740" name="Google Shape;740;p74"/>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4"/>
          <p:cNvSpPr txBox="1"/>
          <p:nvPr/>
        </p:nvSpPr>
        <p:spPr>
          <a:xfrm>
            <a:off x="610825" y="1321550"/>
            <a:ext cx="4318800" cy="221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Allez à une adresse url spécifique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driver.get(‘adresse_url’)</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Récupérer les attributs d’un élément (ex : href)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element.get_attribute(’href’)</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Cliquer sur un élément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element.click()</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p:txBody>
      </p:sp>
      <p:sp>
        <p:nvSpPr>
          <p:cNvPr id="742" name="Google Shape;742;p74"/>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Les actions possibles</a:t>
            </a:r>
            <a:endParaRPr b="1" sz="2500">
              <a:solidFill>
                <a:srgbClr val="1C4587"/>
              </a:solidFill>
              <a:latin typeface="Hind Madurai"/>
              <a:ea typeface="Hind Madurai"/>
              <a:cs typeface="Hind Madurai"/>
              <a:sym typeface="Hind Madurai"/>
            </a:endParaRPr>
          </a:p>
        </p:txBody>
      </p:sp>
      <p:sp>
        <p:nvSpPr>
          <p:cNvPr id="743" name="Google Shape;743;p74"/>
          <p:cNvSpPr txBox="1"/>
          <p:nvPr/>
        </p:nvSpPr>
        <p:spPr>
          <a:xfrm>
            <a:off x="5050025" y="1245350"/>
            <a:ext cx="3858600" cy="272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Retourner à la page précédente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driver.back()</a:t>
            </a:r>
            <a:endParaRPr b="1" sz="1100">
              <a:solidFill>
                <a:srgbClr val="595959"/>
              </a:solidFill>
              <a:latin typeface="Hind Madurai"/>
              <a:ea typeface="Hind Madurai"/>
              <a:cs typeface="Hind Madurai"/>
              <a:sym typeface="Hind Madurai"/>
            </a:endParaRPr>
          </a:p>
          <a:p>
            <a:pPr indent="0" lvl="0" marL="0" rtl="0" algn="just">
              <a:spcBef>
                <a:spcPts val="0"/>
              </a:spcBef>
              <a:spcAft>
                <a:spcPts val="0"/>
              </a:spcAft>
              <a:buNone/>
            </a:pPr>
            <a:r>
              <a:t/>
            </a:r>
            <a:endParaRPr b="1" sz="1100">
              <a:solidFill>
                <a:srgbClr val="595959"/>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595959"/>
                </a:solidFill>
                <a:latin typeface="Hind Madurai"/>
                <a:ea typeface="Hind Madurai"/>
                <a:cs typeface="Hind Madurai"/>
                <a:sym typeface="Hind Madurai"/>
              </a:rPr>
              <a:t>Mettre des pauses entre les commandes :</a:t>
            </a:r>
            <a:br>
              <a:rPr b="1" lang="fr" sz="1100">
                <a:solidFill>
                  <a:srgbClr val="595959"/>
                </a:solidFill>
                <a:latin typeface="Hind Madurai"/>
                <a:ea typeface="Hind Madurai"/>
                <a:cs typeface="Hind Madurai"/>
                <a:sym typeface="Hind Madurai"/>
              </a:rPr>
            </a:br>
            <a:endParaRPr b="1" sz="1100">
              <a:solidFill>
                <a:srgbClr val="595959"/>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import time</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time.sleep(2)</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rgbClr val="595959"/>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595959"/>
                </a:solidFill>
                <a:latin typeface="Hind Madurai"/>
                <a:ea typeface="Hind Madurai"/>
                <a:cs typeface="Hind Madurai"/>
                <a:sym typeface="Hind Madurai"/>
              </a:rPr>
              <a:t>Gérer les exception :</a:t>
            </a:r>
            <a:br>
              <a:rPr b="1" lang="fr" sz="1100">
                <a:solidFill>
                  <a:srgbClr val="595959"/>
                </a:solidFill>
                <a:latin typeface="Hind Madurai"/>
                <a:ea typeface="Hind Madurai"/>
                <a:cs typeface="Hind Madurai"/>
                <a:sym typeface="Hind Madurai"/>
              </a:rPr>
            </a:br>
            <a:endParaRPr b="1" sz="1100">
              <a:solidFill>
                <a:srgbClr val="595959"/>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try:</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	commande</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except:</a:t>
            </a:r>
            <a:endParaRPr b="1" sz="1100">
              <a:solidFill>
                <a:srgbClr val="222222"/>
              </a:solidFill>
              <a:highlight>
                <a:srgbClr val="FAFAFA"/>
              </a:highlight>
              <a:latin typeface="Hind Madurai"/>
              <a:ea typeface="Hind Madurai"/>
              <a:cs typeface="Hind Madurai"/>
              <a:sym typeface="Hind Madurai"/>
            </a:endParaRPr>
          </a:p>
          <a:p>
            <a:pPr indent="45720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commande</a:t>
            </a:r>
            <a:endParaRPr b="1" sz="1100">
              <a:solidFill>
                <a:srgbClr val="595959"/>
              </a:solidFill>
              <a:latin typeface="Hind Madurai"/>
              <a:ea typeface="Hind Madurai"/>
              <a:cs typeface="Hind Madurai"/>
              <a:sym typeface="Hind Madurai"/>
            </a:endParaRPr>
          </a:p>
        </p:txBody>
      </p:sp>
      <p:sp>
        <p:nvSpPr>
          <p:cNvPr id="744" name="Google Shape;744;p74"/>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745" name="Google Shape;745;p74"/>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5"/>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Machine Learning</a:t>
            </a:r>
            <a:endParaRPr sz="4300"/>
          </a:p>
        </p:txBody>
      </p:sp>
      <p:sp>
        <p:nvSpPr>
          <p:cNvPr id="751" name="Google Shape;751;p75"/>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05</a:t>
            </a:r>
            <a:endParaRPr sz="10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6"/>
          <p:cNvSpPr txBox="1"/>
          <p:nvPr/>
        </p:nvSpPr>
        <p:spPr>
          <a:xfrm>
            <a:off x="1801475" y="1749700"/>
            <a:ext cx="6757800" cy="4695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Clr>
                <a:srgbClr val="000000"/>
              </a:buClr>
              <a:buSzPts val="1100"/>
              <a:buFont typeface="Arial"/>
              <a:buNone/>
            </a:pPr>
            <a:r>
              <a:rPr i="0" lang="fr" sz="1300" u="none" cap="none" strike="noStrike">
                <a:solidFill>
                  <a:srgbClr val="3F3F3F"/>
                </a:solidFill>
              </a:rPr>
              <a:t>L'intelligence artificielle (IA) est « l'ensemble des théories et des techniques mises en œuvre en vue de réaliser des machines capables de simuler l'intelligence humaine »</a:t>
            </a:r>
            <a:r>
              <a:rPr lang="fr" sz="1300">
                <a:solidFill>
                  <a:srgbClr val="3F3F3F"/>
                </a:solidFill>
              </a:rPr>
              <a:t>.</a:t>
            </a:r>
            <a:endParaRPr i="0" sz="1300" u="none" cap="none" strike="noStrike">
              <a:solidFill>
                <a:srgbClr val="3F3F3F"/>
              </a:solidFill>
            </a:endParaRPr>
          </a:p>
        </p:txBody>
      </p:sp>
      <p:pic>
        <p:nvPicPr>
          <p:cNvPr id="757" name="Google Shape;757;p76">
            <a:hlinkClick r:id="rId3"/>
          </p:cNvPr>
          <p:cNvPicPr preferRelativeResize="0"/>
          <p:nvPr/>
        </p:nvPicPr>
        <p:blipFill>
          <a:blip r:embed="rId4">
            <a:alphaModFix/>
          </a:blip>
          <a:stretch>
            <a:fillRect/>
          </a:stretch>
        </p:blipFill>
        <p:spPr>
          <a:xfrm>
            <a:off x="674063" y="1702425"/>
            <a:ext cx="1040438" cy="612022"/>
          </a:xfrm>
          <a:prstGeom prst="rect">
            <a:avLst/>
          </a:prstGeom>
          <a:noFill/>
          <a:ln>
            <a:noFill/>
          </a:ln>
        </p:spPr>
      </p:pic>
      <p:pic>
        <p:nvPicPr>
          <p:cNvPr id="758" name="Google Shape;758;p76">
            <a:hlinkClick r:id="rId5"/>
          </p:cNvPr>
          <p:cNvPicPr preferRelativeResize="0"/>
          <p:nvPr/>
        </p:nvPicPr>
        <p:blipFill>
          <a:blip r:embed="rId6">
            <a:alphaModFix/>
          </a:blip>
          <a:stretch>
            <a:fillRect/>
          </a:stretch>
        </p:blipFill>
        <p:spPr>
          <a:xfrm>
            <a:off x="674075" y="2495547"/>
            <a:ext cx="947814" cy="653115"/>
          </a:xfrm>
          <a:prstGeom prst="rect">
            <a:avLst/>
          </a:prstGeom>
          <a:noFill/>
          <a:ln>
            <a:noFill/>
          </a:ln>
        </p:spPr>
      </p:pic>
      <p:sp>
        <p:nvSpPr>
          <p:cNvPr id="759" name="Google Shape;759;p76"/>
          <p:cNvSpPr txBox="1"/>
          <p:nvPr/>
        </p:nvSpPr>
        <p:spPr>
          <a:xfrm>
            <a:off x="1801475" y="2639600"/>
            <a:ext cx="6799500" cy="4695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fr" sz="1300">
                <a:solidFill>
                  <a:srgbClr val="3F3F3F"/>
                </a:solidFill>
              </a:rPr>
              <a:t>L’IA désigne la possibilité pour une machine de reproduire des comportements liés aux humains, tels que le raisonnement, la planification et la créativité.</a:t>
            </a:r>
            <a:endParaRPr i="0" sz="1300" u="none" cap="none" strike="noStrike">
              <a:solidFill>
                <a:srgbClr val="3F3F3F"/>
              </a:solidFill>
            </a:endParaRPr>
          </a:p>
        </p:txBody>
      </p:sp>
      <p:sp>
        <p:nvSpPr>
          <p:cNvPr id="760" name="Google Shape;760;p76"/>
          <p:cNvSpPr/>
          <p:nvPr/>
        </p:nvSpPr>
        <p:spPr>
          <a:xfrm>
            <a:off x="277450" y="849875"/>
            <a:ext cx="6149700" cy="684900"/>
          </a:xfrm>
          <a:prstGeom prst="rect">
            <a:avLst/>
          </a:prstGeom>
          <a:solidFill>
            <a:srgbClr val="1093DD"/>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900">
                <a:solidFill>
                  <a:srgbClr val="FFFFFF"/>
                </a:solidFill>
              </a:rPr>
              <a:t>Définitions : Intelligence Artificielle</a:t>
            </a:r>
            <a:endParaRPr sz="2700">
              <a:solidFill>
                <a:srgbClr val="FFFFFF"/>
              </a:solidFill>
            </a:endParaRPr>
          </a:p>
        </p:txBody>
      </p:sp>
      <p:pic>
        <p:nvPicPr>
          <p:cNvPr id="761" name="Google Shape;761;p76">
            <a:hlinkClick r:id="rId7"/>
          </p:cNvPr>
          <p:cNvPicPr preferRelativeResize="0"/>
          <p:nvPr/>
        </p:nvPicPr>
        <p:blipFill>
          <a:blip r:embed="rId8">
            <a:alphaModFix/>
          </a:blip>
          <a:stretch>
            <a:fillRect/>
          </a:stretch>
        </p:blipFill>
        <p:spPr>
          <a:xfrm>
            <a:off x="674075" y="3300900"/>
            <a:ext cx="2569500" cy="1602875"/>
          </a:xfrm>
          <a:prstGeom prst="rect">
            <a:avLst/>
          </a:prstGeom>
          <a:noFill/>
          <a:ln>
            <a:noFill/>
          </a:ln>
        </p:spPr>
      </p:pic>
      <p:sp>
        <p:nvSpPr>
          <p:cNvPr id="762" name="Google Shape;762;p76"/>
          <p:cNvSpPr txBox="1"/>
          <p:nvPr/>
        </p:nvSpPr>
        <p:spPr>
          <a:xfrm>
            <a:off x="3491750" y="3353300"/>
            <a:ext cx="5067600" cy="14700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lang="fr" sz="1300">
                <a:solidFill>
                  <a:srgbClr val="3F3F3F"/>
                </a:solidFill>
              </a:rPr>
              <a:t>La Commission européenne présente un cadre juridique pour l'IA, abordant les risques et positionnant l'Europe à l'avant-scène mondiale. Le texte réglemente l'utilisation de l'IA, garantit la sécurité, favorise l'innovation et traite des systèmes à haut risque, notamment l'identification biométrique. </a:t>
            </a:r>
            <a:endParaRPr sz="1300">
              <a:solidFill>
                <a:srgbClr val="3F3F3F"/>
              </a:solidFill>
            </a:endParaRPr>
          </a:p>
          <a:p>
            <a:pPr indent="0" lvl="0" marL="0" marR="0" rtl="0" algn="l">
              <a:lnSpc>
                <a:spcPct val="100000"/>
              </a:lnSpc>
              <a:spcBef>
                <a:spcPts val="0"/>
              </a:spcBef>
              <a:spcAft>
                <a:spcPts val="0"/>
              </a:spcAft>
              <a:buNone/>
            </a:pPr>
            <a:r>
              <a:t/>
            </a:r>
            <a:endParaRPr sz="1300">
              <a:solidFill>
                <a:srgbClr val="3F3F3F"/>
              </a:solidFill>
            </a:endParaRPr>
          </a:p>
          <a:p>
            <a:pPr indent="0" lvl="0" marL="0" marR="0" rtl="0" algn="l">
              <a:lnSpc>
                <a:spcPct val="100000"/>
              </a:lnSpc>
              <a:spcBef>
                <a:spcPts val="0"/>
              </a:spcBef>
              <a:spcAft>
                <a:spcPts val="0"/>
              </a:spcAft>
              <a:buNone/>
            </a:pPr>
            <a:r>
              <a:rPr lang="fr" sz="1300">
                <a:solidFill>
                  <a:srgbClr val="3F3F3F"/>
                </a:solidFill>
              </a:rPr>
              <a:t>Une mise en application est attendue en 2024.</a:t>
            </a:r>
            <a:endParaRPr sz="1300">
              <a:solidFill>
                <a:srgbClr val="3F3F3F"/>
              </a:solidFill>
            </a:endParaRPr>
          </a:p>
        </p:txBody>
      </p:sp>
      <p:cxnSp>
        <p:nvCxnSpPr>
          <p:cNvPr id="763" name="Google Shape;763;p76"/>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764" name="Google Shape;764;p76"/>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a:t>
            </a:r>
            <a:endParaRPr b="1" sz="2800">
              <a:solidFill>
                <a:schemeClr val="dk1"/>
              </a:solidFill>
              <a:latin typeface="Exo"/>
              <a:ea typeface="Exo"/>
              <a:cs typeface="Exo"/>
              <a:sym typeface="Ex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77"/>
          <p:cNvPicPr preferRelativeResize="0"/>
          <p:nvPr/>
        </p:nvPicPr>
        <p:blipFill rotWithShape="1">
          <a:blip r:embed="rId3">
            <a:alphaModFix/>
          </a:blip>
          <a:srcRect b="378" l="0" r="0" t="0"/>
          <a:stretch/>
        </p:blipFill>
        <p:spPr>
          <a:xfrm>
            <a:off x="940400" y="2390675"/>
            <a:ext cx="2871250" cy="2186274"/>
          </a:xfrm>
          <a:prstGeom prst="rect">
            <a:avLst/>
          </a:prstGeom>
          <a:noFill/>
          <a:ln>
            <a:noFill/>
          </a:ln>
        </p:spPr>
      </p:pic>
      <p:sp>
        <p:nvSpPr>
          <p:cNvPr id="770" name="Google Shape;770;p77"/>
          <p:cNvSpPr/>
          <p:nvPr/>
        </p:nvSpPr>
        <p:spPr>
          <a:xfrm>
            <a:off x="940395" y="842334"/>
            <a:ext cx="3141000" cy="513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fr" sz="2000">
                <a:solidFill>
                  <a:schemeClr val="lt1"/>
                </a:solidFill>
              </a:rPr>
              <a:t>Machine Learning</a:t>
            </a:r>
            <a:endParaRPr b="1" sz="2000">
              <a:solidFill>
                <a:schemeClr val="lt1"/>
              </a:solidFill>
            </a:endParaRPr>
          </a:p>
        </p:txBody>
      </p:sp>
      <p:sp>
        <p:nvSpPr>
          <p:cNvPr id="771" name="Google Shape;771;p77"/>
          <p:cNvSpPr txBox="1"/>
          <p:nvPr/>
        </p:nvSpPr>
        <p:spPr>
          <a:xfrm>
            <a:off x="845575" y="1393350"/>
            <a:ext cx="7854000" cy="697200"/>
          </a:xfrm>
          <a:prstGeom prst="rect">
            <a:avLst/>
          </a:prstGeom>
          <a:noFill/>
          <a:ln>
            <a:noFill/>
          </a:ln>
        </p:spPr>
        <p:txBody>
          <a:bodyPr anchorCtr="0" anchor="t" bIns="68575" lIns="68575" spcFirstLastPara="1" rIns="68575" wrap="square" tIns="68575">
            <a:spAutoFit/>
          </a:bodyPr>
          <a:lstStyle/>
          <a:p>
            <a:pPr indent="0" lvl="0" marL="0" marR="292100" rtl="0" algn="just">
              <a:lnSpc>
                <a:spcPct val="115000"/>
              </a:lnSpc>
              <a:spcBef>
                <a:spcPts val="900"/>
              </a:spcBef>
              <a:spcAft>
                <a:spcPts val="900"/>
              </a:spcAft>
              <a:buNone/>
            </a:pPr>
            <a:r>
              <a:rPr lang="fr" sz="1100">
                <a:highlight>
                  <a:srgbClr val="FFFFFF"/>
                </a:highlight>
                <a:latin typeface="Hind Madurai"/>
                <a:ea typeface="Hind Madurai"/>
                <a:cs typeface="Hind Madurai"/>
                <a:sym typeface="Hind Madurai"/>
              </a:rPr>
              <a:t>Le machine learning (apprentissage automatique) est une branche de l'intelligence artificielle qui consiste à entraîner des algorithmes sur un ensemble de données afin de prédire un résultat.</a:t>
            </a:r>
            <a:br>
              <a:rPr lang="fr" sz="1100">
                <a:highlight>
                  <a:srgbClr val="FFFFFF"/>
                </a:highlight>
                <a:latin typeface="Hind Madurai"/>
                <a:ea typeface="Hind Madurai"/>
                <a:cs typeface="Hind Madurai"/>
                <a:sym typeface="Hind Madurai"/>
              </a:rPr>
            </a:br>
            <a:r>
              <a:rPr lang="fr" sz="1100">
                <a:highlight>
                  <a:srgbClr val="FFFFFF"/>
                </a:highlight>
                <a:latin typeface="Hind Madurai"/>
                <a:ea typeface="Hind Madurai"/>
                <a:cs typeface="Hind Madurai"/>
                <a:sym typeface="Hind Madurai"/>
              </a:rPr>
              <a:t>L’élément à prédire est appelé </a:t>
            </a:r>
            <a:r>
              <a:rPr b="1" lang="fr" sz="1100">
                <a:highlight>
                  <a:srgbClr val="FFFFFF"/>
                </a:highlight>
                <a:latin typeface="Hind Madurai"/>
                <a:ea typeface="Hind Madurai"/>
                <a:cs typeface="Hind Madurai"/>
                <a:sym typeface="Hind Madurai"/>
              </a:rPr>
              <a:t>Label</a:t>
            </a:r>
            <a:r>
              <a:rPr lang="fr" sz="1100">
                <a:highlight>
                  <a:srgbClr val="FFFFFF"/>
                </a:highlight>
                <a:latin typeface="Hind Madurai"/>
                <a:ea typeface="Hind Madurai"/>
                <a:cs typeface="Hind Madurai"/>
                <a:sym typeface="Hind Madurai"/>
              </a:rPr>
              <a:t> ou </a:t>
            </a:r>
            <a:r>
              <a:rPr b="1" lang="fr" sz="1100">
                <a:highlight>
                  <a:srgbClr val="FFFFFF"/>
                </a:highlight>
                <a:latin typeface="Hind Madurai"/>
                <a:ea typeface="Hind Madurai"/>
                <a:cs typeface="Hind Madurai"/>
                <a:sym typeface="Hind Madurai"/>
              </a:rPr>
              <a:t>Target</a:t>
            </a:r>
            <a:r>
              <a:rPr lang="fr" sz="1100">
                <a:highlight>
                  <a:srgbClr val="FFFFFF"/>
                </a:highlight>
                <a:latin typeface="Hind Madurai"/>
                <a:ea typeface="Hind Madurai"/>
                <a:cs typeface="Hind Madurai"/>
                <a:sym typeface="Hind Madurai"/>
              </a:rPr>
              <a:t>, les algorithmes quant à eux sont appelés des </a:t>
            </a:r>
            <a:r>
              <a:rPr b="1" lang="fr" sz="1100">
                <a:highlight>
                  <a:srgbClr val="FFFFFF"/>
                </a:highlight>
                <a:latin typeface="Hind Madurai"/>
                <a:ea typeface="Hind Madurai"/>
                <a:cs typeface="Hind Madurai"/>
                <a:sym typeface="Hind Madurai"/>
              </a:rPr>
              <a:t>modèles</a:t>
            </a:r>
            <a:r>
              <a:rPr lang="fr" sz="1100">
                <a:highlight>
                  <a:srgbClr val="FFFFFF"/>
                </a:highlight>
                <a:latin typeface="Hind Madurai"/>
                <a:ea typeface="Hind Madurai"/>
                <a:cs typeface="Hind Madurai"/>
                <a:sym typeface="Hind Madurai"/>
              </a:rPr>
              <a:t>.</a:t>
            </a:r>
            <a:endParaRPr sz="1100">
              <a:highlight>
                <a:srgbClr val="FFFFFF"/>
              </a:highlight>
              <a:latin typeface="Hind Madurai"/>
              <a:ea typeface="Hind Madurai"/>
              <a:cs typeface="Hind Madurai"/>
              <a:sym typeface="Hind Madurai"/>
            </a:endParaRPr>
          </a:p>
        </p:txBody>
      </p:sp>
      <p:sp>
        <p:nvSpPr>
          <p:cNvPr id="772" name="Google Shape;772;p77"/>
          <p:cNvSpPr txBox="1"/>
          <p:nvPr/>
        </p:nvSpPr>
        <p:spPr>
          <a:xfrm>
            <a:off x="4081400" y="2357400"/>
            <a:ext cx="4618200" cy="19809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900"/>
              </a:spcBef>
              <a:spcAft>
                <a:spcPts val="0"/>
              </a:spcAft>
              <a:buNone/>
            </a:pPr>
            <a:r>
              <a:rPr lang="fr" sz="1100">
                <a:highlight>
                  <a:srgbClr val="FFFFFF"/>
                </a:highlight>
                <a:latin typeface="Hind Madurai"/>
                <a:ea typeface="Hind Madurai"/>
                <a:cs typeface="Hind Madurai"/>
                <a:sym typeface="Hind Madurai"/>
              </a:rPr>
              <a:t>La première phase consiste à entraîner le modèle sur des données d'entraînement. Le modèle s'entraîne à prédire la modèle target.</a:t>
            </a:r>
            <a:br>
              <a:rPr lang="fr" sz="1100">
                <a:highlight>
                  <a:srgbClr val="FFFFFF"/>
                </a:highlight>
                <a:latin typeface="Hind Madurai"/>
                <a:ea typeface="Hind Madurai"/>
                <a:cs typeface="Hind Madurai"/>
                <a:sym typeface="Hind Madurai"/>
              </a:rPr>
            </a:br>
            <a:br>
              <a:rPr lang="fr" sz="1100">
                <a:highlight>
                  <a:srgbClr val="FFFFFF"/>
                </a:highlight>
                <a:latin typeface="Hind Madurai"/>
                <a:ea typeface="Hind Madurai"/>
                <a:cs typeface="Hind Madurai"/>
                <a:sym typeface="Hind Madurai"/>
              </a:rPr>
            </a:br>
            <a:r>
              <a:rPr lang="fr" sz="1100">
                <a:highlight>
                  <a:srgbClr val="FFFFFF"/>
                </a:highlight>
                <a:latin typeface="Hind Madurai"/>
                <a:ea typeface="Hind Madurai"/>
                <a:cs typeface="Hind Madurai"/>
                <a:sym typeface="Hind Madurai"/>
              </a:rPr>
              <a:t>La deuxième phase consiste à évaluer le modèle sur des données qu’il n’a pas vu durant son entraînement. Cette phase sert à évaluer la performance du modèle.</a:t>
            </a: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900"/>
              </a:spcAft>
              <a:buNone/>
            </a:pPr>
            <a:r>
              <a:rPr lang="fr" sz="1100">
                <a:highlight>
                  <a:srgbClr val="FFFFFF"/>
                </a:highlight>
                <a:latin typeface="Hind Madurai"/>
                <a:ea typeface="Hind Madurai"/>
                <a:cs typeface="Hind Madurai"/>
                <a:sym typeface="Hind Madurai"/>
              </a:rPr>
              <a:t>→ Si les performances du modèle sont correctes alors il sera intégré aux applications métiers, sinon le modèle s'entraîne à nouveau avec des paramètres différents.</a:t>
            </a:r>
            <a:endParaRPr sz="1100">
              <a:highlight>
                <a:srgbClr val="FFFFFF"/>
              </a:highlight>
              <a:latin typeface="Hind Madurai"/>
              <a:ea typeface="Hind Madurai"/>
              <a:cs typeface="Hind Madurai"/>
              <a:sym typeface="Hind Madurai"/>
            </a:endParaRPr>
          </a:p>
        </p:txBody>
      </p:sp>
      <p:sp>
        <p:nvSpPr>
          <p:cNvPr id="773" name="Google Shape;773;p77"/>
          <p:cNvSpPr txBox="1"/>
          <p:nvPr/>
        </p:nvSpPr>
        <p:spPr>
          <a:xfrm>
            <a:off x="4116500" y="924750"/>
            <a:ext cx="5072100" cy="3540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900"/>
              </a:spcBef>
              <a:spcAft>
                <a:spcPts val="900"/>
              </a:spcAft>
              <a:buNone/>
            </a:pPr>
            <a:r>
              <a:rPr b="1" lang="fr" sz="1100">
                <a:solidFill>
                  <a:srgbClr val="21212B"/>
                </a:solidFill>
                <a:highlight>
                  <a:srgbClr val="FFFFFF"/>
                </a:highlight>
                <a:latin typeface="Hind Madurai"/>
                <a:ea typeface="Hind Madurai"/>
                <a:cs typeface="Hind Madurai"/>
                <a:sym typeface="Hind Madurai"/>
              </a:rPr>
              <a:t>→ Téléchargez le fichier suivant :</a:t>
            </a:r>
            <a:r>
              <a:rPr lang="fr" sz="1100">
                <a:solidFill>
                  <a:srgbClr val="21212B"/>
                </a:solidFill>
                <a:highlight>
                  <a:srgbClr val="FFFFFF"/>
                </a:highlight>
                <a:latin typeface="Hind Madurai"/>
                <a:ea typeface="Hind Madurai"/>
                <a:cs typeface="Hind Madurai"/>
                <a:sym typeface="Hind Madurai"/>
              </a:rPr>
              <a:t> </a:t>
            </a:r>
            <a:r>
              <a:rPr b="1" lang="fr" sz="1100" u="sng">
                <a:solidFill>
                  <a:schemeClr val="hlink"/>
                </a:solidFill>
                <a:highlight>
                  <a:srgbClr val="FFFFFF"/>
                </a:highlight>
                <a:latin typeface="Hind Madurai"/>
                <a:ea typeface="Hind Madurai"/>
                <a:cs typeface="Hind Madurai"/>
                <a:sym typeface="Hind Madurai"/>
                <a:hlinkClick r:id="rId4"/>
              </a:rPr>
              <a:t>TP8 - Machine Learning</a:t>
            </a:r>
            <a:r>
              <a:rPr b="1" lang="fr" sz="1100">
                <a:solidFill>
                  <a:srgbClr val="222222"/>
                </a:solidFill>
                <a:highlight>
                  <a:srgbClr val="FAFAFA"/>
                </a:highlight>
                <a:latin typeface="Courier New"/>
                <a:ea typeface="Courier New"/>
                <a:cs typeface="Courier New"/>
                <a:sym typeface="Courier New"/>
              </a:rPr>
              <a:t> - </a:t>
            </a:r>
            <a:r>
              <a:rPr b="1" lang="fr" sz="1100" u="sng">
                <a:solidFill>
                  <a:srgbClr val="F14E32"/>
                </a:solidFill>
                <a:highlight>
                  <a:srgbClr val="FAFAFA"/>
                </a:highlight>
                <a:latin typeface="Courier New"/>
                <a:ea typeface="Courier New"/>
                <a:cs typeface="Courier New"/>
                <a:sym typeface="Courier New"/>
                <a:hlinkClick r:id="rId5">
                  <a:extLst>
                    <a:ext uri="{A12FA001-AC4F-418D-AE19-62706E023703}">
                      <ahyp:hlinkClr val="tx"/>
                    </a:ext>
                  </a:extLst>
                </a:hlinkClick>
              </a:rPr>
              <a:t>Corrections</a:t>
            </a:r>
            <a:endParaRPr b="1" sz="1100">
              <a:solidFill>
                <a:srgbClr val="F14E32"/>
              </a:solidFill>
              <a:highlight>
                <a:srgbClr val="FAFAFA"/>
              </a:highlight>
              <a:latin typeface="Courier New"/>
              <a:ea typeface="Courier New"/>
              <a:cs typeface="Courier New"/>
              <a:sym typeface="Courier New"/>
            </a:endParaRPr>
          </a:p>
        </p:txBody>
      </p:sp>
      <p:cxnSp>
        <p:nvCxnSpPr>
          <p:cNvPr id="774" name="Google Shape;774;p7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775" name="Google Shape;775;p77"/>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a:t>
            </a:r>
            <a:endParaRPr b="1" sz="2800">
              <a:solidFill>
                <a:schemeClr val="dk1"/>
              </a:solidFill>
              <a:latin typeface="Exo"/>
              <a:ea typeface="Exo"/>
              <a:cs typeface="Exo"/>
              <a:sym typeface="Ex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78"/>
          <p:cNvPicPr preferRelativeResize="0"/>
          <p:nvPr/>
        </p:nvPicPr>
        <p:blipFill>
          <a:blip r:embed="rId3">
            <a:alphaModFix/>
          </a:blip>
          <a:stretch>
            <a:fillRect/>
          </a:stretch>
        </p:blipFill>
        <p:spPr>
          <a:xfrm>
            <a:off x="513425" y="2343650"/>
            <a:ext cx="3701325" cy="2183224"/>
          </a:xfrm>
          <a:prstGeom prst="rect">
            <a:avLst/>
          </a:prstGeom>
          <a:noFill/>
          <a:ln>
            <a:noFill/>
          </a:ln>
        </p:spPr>
      </p:pic>
      <p:sp>
        <p:nvSpPr>
          <p:cNvPr id="781" name="Google Shape;781;p78"/>
          <p:cNvSpPr txBox="1"/>
          <p:nvPr/>
        </p:nvSpPr>
        <p:spPr>
          <a:xfrm>
            <a:off x="4310000" y="2343625"/>
            <a:ext cx="4386300" cy="20172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900"/>
              </a:spcBef>
              <a:spcAft>
                <a:spcPts val="0"/>
              </a:spcAft>
              <a:buNone/>
            </a:pPr>
            <a:r>
              <a:rPr b="1" lang="fr" sz="1100">
                <a:highlight>
                  <a:srgbClr val="FFFFFF"/>
                </a:highlight>
                <a:latin typeface="Hind Madurai"/>
                <a:ea typeface="Hind Madurai"/>
                <a:cs typeface="Hind Madurai"/>
                <a:sym typeface="Hind Madurai"/>
              </a:rPr>
              <a:t>Régression</a:t>
            </a:r>
            <a:r>
              <a:rPr lang="fr" sz="1100">
                <a:highlight>
                  <a:srgbClr val="FFFFFF"/>
                </a:highlight>
                <a:latin typeface="Hind Madurai"/>
                <a:ea typeface="Hind Madurai"/>
                <a:cs typeface="Hind Madurai"/>
                <a:sym typeface="Hind Madurai"/>
              </a:rPr>
              <a:t> : La targette à prédire est une valeure continue. </a:t>
            </a:r>
            <a:br>
              <a:rPr lang="fr" sz="1100">
                <a:highlight>
                  <a:srgbClr val="FFFFFF"/>
                </a:highlight>
                <a:latin typeface="Hind Madurai"/>
                <a:ea typeface="Hind Madurai"/>
                <a:cs typeface="Hind Madurai"/>
                <a:sym typeface="Hind Madurai"/>
              </a:rPr>
            </a:b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b="1" lang="fr" sz="1100">
                <a:highlight>
                  <a:srgbClr val="FFFFFF"/>
                </a:highlight>
                <a:latin typeface="Hind Madurai"/>
                <a:ea typeface="Hind Madurai"/>
                <a:cs typeface="Hind Madurai"/>
                <a:sym typeface="Hind Madurai"/>
              </a:rPr>
              <a:t>Classification</a:t>
            </a:r>
            <a:r>
              <a:rPr lang="fr" sz="1100">
                <a:highlight>
                  <a:srgbClr val="FFFFFF"/>
                </a:highlight>
                <a:latin typeface="Hind Madurai"/>
                <a:ea typeface="Hind Madurai"/>
                <a:cs typeface="Hind Madurai"/>
                <a:sym typeface="Hind Madurai"/>
              </a:rPr>
              <a:t> : La targette à prédire est une classe</a:t>
            </a:r>
            <a:br>
              <a:rPr lang="fr" sz="1100">
                <a:highlight>
                  <a:srgbClr val="FFFFFF"/>
                </a:highlight>
                <a:latin typeface="Hind Madurai"/>
                <a:ea typeface="Hind Madurai"/>
                <a:cs typeface="Hind Madurai"/>
                <a:sym typeface="Hind Madurai"/>
              </a:rPr>
            </a:b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b="1" lang="fr" sz="1100">
                <a:highlight>
                  <a:srgbClr val="FFFFFF"/>
                </a:highlight>
                <a:latin typeface="Hind Madurai"/>
                <a:ea typeface="Hind Madurai"/>
                <a:cs typeface="Hind Madurai"/>
                <a:sym typeface="Hind Madurai"/>
              </a:rPr>
              <a:t>Clustering</a:t>
            </a:r>
            <a:r>
              <a:rPr lang="fr" sz="1100">
                <a:highlight>
                  <a:srgbClr val="FFFFFF"/>
                </a:highlight>
                <a:latin typeface="Hind Madurai"/>
                <a:ea typeface="Hind Madurai"/>
                <a:cs typeface="Hind Madurai"/>
                <a:sym typeface="Hind Madurai"/>
              </a:rPr>
              <a:t> : Rassemblement de données en groupe homogène.</a:t>
            </a:r>
            <a:br>
              <a:rPr lang="fr" sz="1100">
                <a:highlight>
                  <a:srgbClr val="FFFFFF"/>
                </a:highlight>
                <a:latin typeface="Hind Madurai"/>
                <a:ea typeface="Hind Madurai"/>
                <a:cs typeface="Hind Madurai"/>
                <a:sym typeface="Hind Madurai"/>
              </a:rPr>
            </a:b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900"/>
              </a:spcAft>
              <a:buNone/>
            </a:pPr>
            <a:r>
              <a:rPr b="1" lang="fr" sz="1100">
                <a:highlight>
                  <a:srgbClr val="FFFFFF"/>
                </a:highlight>
                <a:latin typeface="Hind Madurai"/>
                <a:ea typeface="Hind Madurai"/>
                <a:cs typeface="Hind Madurai"/>
                <a:sym typeface="Hind Madurai"/>
              </a:rPr>
              <a:t>Réduction de dimension/Embedding</a:t>
            </a:r>
            <a:r>
              <a:rPr lang="fr" sz="1100">
                <a:highlight>
                  <a:srgbClr val="FFFFFF"/>
                </a:highlight>
                <a:latin typeface="Hind Madurai"/>
                <a:ea typeface="Hind Madurai"/>
                <a:cs typeface="Hind Madurai"/>
                <a:sym typeface="Hind Madurai"/>
              </a:rPr>
              <a:t> : Changement des dimensions d’un jeu de données sans perte d’information.</a:t>
            </a:r>
            <a:endParaRPr sz="1100">
              <a:highlight>
                <a:srgbClr val="FFFFFF"/>
              </a:highlight>
              <a:latin typeface="Hind Madurai"/>
              <a:ea typeface="Hind Madurai"/>
              <a:cs typeface="Hind Madurai"/>
              <a:sym typeface="Hind Madurai"/>
            </a:endParaRPr>
          </a:p>
        </p:txBody>
      </p:sp>
      <p:sp>
        <p:nvSpPr>
          <p:cNvPr id="782" name="Google Shape;782;p78"/>
          <p:cNvSpPr txBox="1"/>
          <p:nvPr/>
        </p:nvSpPr>
        <p:spPr>
          <a:xfrm>
            <a:off x="653900" y="812413"/>
            <a:ext cx="8045700" cy="1248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900"/>
              </a:spcBef>
              <a:spcAft>
                <a:spcPts val="0"/>
              </a:spcAft>
              <a:buNone/>
            </a:pPr>
            <a:r>
              <a:rPr lang="fr" sz="1100">
                <a:highlight>
                  <a:srgbClr val="FFFFFF"/>
                </a:highlight>
                <a:latin typeface="Hind Madurai"/>
                <a:ea typeface="Hind Madurai"/>
                <a:cs typeface="Hind Madurai"/>
                <a:sym typeface="Hind Madurai"/>
              </a:rPr>
              <a:t>Le machine learning est divisé en deux branches :</a:t>
            </a:r>
            <a:endParaRPr sz="1100">
              <a:highlight>
                <a:srgbClr val="FFFFFF"/>
              </a:highlight>
              <a:latin typeface="Hind Madurai"/>
              <a:ea typeface="Hind Madurai"/>
              <a:cs typeface="Hind Madurai"/>
              <a:sym typeface="Hind Madurai"/>
            </a:endParaRPr>
          </a:p>
          <a:p>
            <a:pPr indent="-298450" lvl="0" marL="457200" marR="0" rtl="0" algn="just">
              <a:lnSpc>
                <a:spcPct val="115000"/>
              </a:lnSpc>
              <a:spcBef>
                <a:spcPts val="900"/>
              </a:spcBef>
              <a:spcAft>
                <a:spcPts val="0"/>
              </a:spcAft>
              <a:buSzPts val="1100"/>
              <a:buFont typeface="Hind Madurai"/>
              <a:buChar char="-"/>
            </a:pPr>
            <a:r>
              <a:rPr lang="fr" sz="1100">
                <a:highlight>
                  <a:srgbClr val="FFFFFF"/>
                </a:highlight>
                <a:latin typeface="Hind Madurai"/>
                <a:ea typeface="Hind Madurai"/>
                <a:cs typeface="Hind Madurai"/>
                <a:sym typeface="Hind Madurai"/>
              </a:rPr>
              <a:t>L’apprentissage </a:t>
            </a:r>
            <a:r>
              <a:rPr b="1" lang="fr" sz="1100">
                <a:highlight>
                  <a:srgbClr val="FFFFFF"/>
                </a:highlight>
                <a:latin typeface="Hind Madurai"/>
                <a:ea typeface="Hind Madurai"/>
                <a:cs typeface="Hind Madurai"/>
                <a:sym typeface="Hind Madurai"/>
              </a:rPr>
              <a:t>Supervisée </a:t>
            </a:r>
            <a:r>
              <a:rPr lang="fr" sz="1100">
                <a:highlight>
                  <a:srgbClr val="FFFFFF"/>
                </a:highlight>
                <a:latin typeface="Hind Madurai"/>
                <a:ea typeface="Hind Madurai"/>
                <a:cs typeface="Hind Madurai"/>
                <a:sym typeface="Hind Madurai"/>
              </a:rPr>
              <a:t>: le modèle est entraîné à partir de données étiquetées (label/targette cible)</a:t>
            </a:r>
            <a:endParaRPr sz="1100">
              <a:highlight>
                <a:srgbClr val="FFFFFF"/>
              </a:highlight>
              <a:latin typeface="Hind Madurai"/>
              <a:ea typeface="Hind Madurai"/>
              <a:cs typeface="Hind Madurai"/>
              <a:sym typeface="Hind Madurai"/>
            </a:endParaRPr>
          </a:p>
          <a:p>
            <a:pPr indent="-298450" lvl="0" marL="457200" marR="0" rtl="0" algn="just">
              <a:lnSpc>
                <a:spcPct val="115000"/>
              </a:lnSpc>
              <a:spcBef>
                <a:spcPts val="0"/>
              </a:spcBef>
              <a:spcAft>
                <a:spcPts val="0"/>
              </a:spcAft>
              <a:buSzPts val="1100"/>
              <a:buFont typeface="Hind Madurai"/>
              <a:buChar char="-"/>
            </a:pPr>
            <a:r>
              <a:rPr lang="fr" sz="1100">
                <a:highlight>
                  <a:srgbClr val="FFFFFF"/>
                </a:highlight>
                <a:latin typeface="Hind Madurai"/>
                <a:ea typeface="Hind Madurai"/>
                <a:cs typeface="Hind Madurai"/>
                <a:sym typeface="Hind Madurai"/>
              </a:rPr>
              <a:t>L’apprentissage </a:t>
            </a:r>
            <a:r>
              <a:rPr b="1" lang="fr" sz="1100">
                <a:highlight>
                  <a:srgbClr val="FFFFFF"/>
                </a:highlight>
                <a:latin typeface="Hind Madurai"/>
                <a:ea typeface="Hind Madurai"/>
                <a:cs typeface="Hind Madurai"/>
                <a:sym typeface="Hind Madurai"/>
              </a:rPr>
              <a:t>Non-Supervisée : </a:t>
            </a:r>
            <a:r>
              <a:rPr lang="fr" sz="1100">
                <a:highlight>
                  <a:srgbClr val="FFFFFF"/>
                </a:highlight>
                <a:latin typeface="Hind Madurai"/>
                <a:ea typeface="Hind Madurai"/>
                <a:cs typeface="Hind Madurai"/>
                <a:sym typeface="Hind Madurai"/>
              </a:rPr>
              <a:t>le modèle est entraîné sur des données non étiquetées et doit découvrir des structures intrinsèques aux données. Ces modèles tentent généralement de regrouper les données similaires ou de trouver des relations entre les données. </a:t>
            </a:r>
            <a:endParaRPr sz="1100">
              <a:highlight>
                <a:srgbClr val="FFFFFF"/>
              </a:highlight>
              <a:latin typeface="Hind Madurai"/>
              <a:ea typeface="Hind Madurai"/>
              <a:cs typeface="Hind Madurai"/>
              <a:sym typeface="Hind Madurai"/>
            </a:endParaRPr>
          </a:p>
        </p:txBody>
      </p:sp>
      <p:cxnSp>
        <p:nvCxnSpPr>
          <p:cNvPr id="783" name="Google Shape;783;p7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784" name="Google Shape;784;p78"/>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a:t>
            </a:r>
            <a:endParaRPr b="1" sz="2800">
              <a:solidFill>
                <a:schemeClr val="dk1"/>
              </a:solidFill>
              <a:latin typeface="Exo"/>
              <a:ea typeface="Exo"/>
              <a:cs typeface="Exo"/>
              <a:sym typeface="Ex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cxnSp>
        <p:nvCxnSpPr>
          <p:cNvPr id="334" name="Google Shape;334;p4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35" name="Google Shape;335;p43"/>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Planning de la formation</a:t>
            </a:r>
            <a:endParaRPr b="1" sz="2800">
              <a:solidFill>
                <a:schemeClr val="dk1"/>
              </a:solidFill>
              <a:latin typeface="Exo"/>
              <a:ea typeface="Exo"/>
              <a:cs typeface="Exo"/>
              <a:sym typeface="Exo"/>
            </a:endParaRPr>
          </a:p>
        </p:txBody>
      </p:sp>
      <p:sp>
        <p:nvSpPr>
          <p:cNvPr id="336" name="Google Shape;336;p43"/>
          <p:cNvSpPr/>
          <p:nvPr/>
        </p:nvSpPr>
        <p:spPr>
          <a:xfrm>
            <a:off x="231830" y="1079175"/>
            <a:ext cx="16572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Lundi 20/11</a:t>
            </a:r>
            <a:endParaRPr b="1" sz="1500">
              <a:latin typeface="Hind Madurai"/>
              <a:ea typeface="Hind Madurai"/>
              <a:cs typeface="Hind Madurai"/>
              <a:sym typeface="Hind Madurai"/>
            </a:endParaRPr>
          </a:p>
        </p:txBody>
      </p:sp>
      <p:sp>
        <p:nvSpPr>
          <p:cNvPr id="337" name="Google Shape;337;p43"/>
          <p:cNvSpPr/>
          <p:nvPr/>
        </p:nvSpPr>
        <p:spPr>
          <a:xfrm>
            <a:off x="231825" y="1524100"/>
            <a:ext cx="29382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Introduction au langage de programmation Python</a:t>
            </a:r>
            <a:endParaRPr b="1" sz="1100">
              <a:latin typeface="Hind Madurai"/>
              <a:ea typeface="Hind Madurai"/>
              <a:cs typeface="Hind Madurai"/>
              <a:sym typeface="Hind Madurai"/>
            </a:endParaRPr>
          </a:p>
          <a:p>
            <a:pPr indent="0" lvl="0" marL="0" rtl="0" algn="l">
              <a:spcBef>
                <a:spcPts val="0"/>
              </a:spcBef>
              <a:spcAft>
                <a:spcPts val="0"/>
              </a:spcAft>
              <a:buNone/>
            </a:pPr>
            <a:r>
              <a:t/>
            </a: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Variables &amp; modules standards</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Boucles, conditions et fonctions</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Manipulation de la bibliothèque Pandas</a:t>
            </a:r>
            <a:endParaRPr b="1" sz="1100">
              <a:latin typeface="Hind Madurai"/>
              <a:ea typeface="Hind Madurai"/>
              <a:cs typeface="Hind Madurai"/>
              <a:sym typeface="Hind Madurai"/>
            </a:endParaRPr>
          </a:p>
          <a:p>
            <a:pPr indent="0" lvl="0" marL="0" rtl="0" algn="l">
              <a:spcBef>
                <a:spcPts val="0"/>
              </a:spcBef>
              <a:spcAft>
                <a:spcPts val="0"/>
              </a:spcAft>
              <a:buNone/>
            </a:pPr>
            <a:r>
              <a:t/>
            </a:r>
            <a:endParaRPr b="1" sz="1100">
              <a:latin typeface="Hind Madurai"/>
              <a:ea typeface="Hind Madurai"/>
              <a:cs typeface="Hind Madurai"/>
              <a:sym typeface="Hind Madurai"/>
            </a:endParaRPr>
          </a:p>
        </p:txBody>
      </p:sp>
      <p:sp>
        <p:nvSpPr>
          <p:cNvPr id="338" name="Google Shape;338;p43"/>
          <p:cNvSpPr/>
          <p:nvPr/>
        </p:nvSpPr>
        <p:spPr>
          <a:xfrm>
            <a:off x="3273680" y="1079175"/>
            <a:ext cx="16572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Mardi 21/11</a:t>
            </a:r>
            <a:endParaRPr b="1" sz="1500">
              <a:latin typeface="Hind Madurai"/>
              <a:ea typeface="Hind Madurai"/>
              <a:cs typeface="Hind Madurai"/>
              <a:sym typeface="Hind Madurai"/>
            </a:endParaRPr>
          </a:p>
        </p:txBody>
      </p:sp>
      <p:sp>
        <p:nvSpPr>
          <p:cNvPr id="339" name="Google Shape;339;p43"/>
          <p:cNvSpPr/>
          <p:nvPr/>
        </p:nvSpPr>
        <p:spPr>
          <a:xfrm>
            <a:off x="3273675" y="1524100"/>
            <a:ext cx="29382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Gestion des bibliothèques et des fichiers d’un projet Python / Gestion du terminal</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Installation de Python et Visual Studio Code</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Navigation à l’aide du terminal</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Programmation orienté objet </a:t>
            </a:r>
            <a:endParaRPr b="1" sz="1100">
              <a:latin typeface="Hind Madurai"/>
              <a:ea typeface="Hind Madurai"/>
              <a:cs typeface="Hind Madurai"/>
              <a:sym typeface="Hind Madurai"/>
            </a:endParaRPr>
          </a:p>
        </p:txBody>
      </p:sp>
      <p:sp>
        <p:nvSpPr>
          <p:cNvPr id="340" name="Google Shape;340;p43"/>
          <p:cNvSpPr/>
          <p:nvPr/>
        </p:nvSpPr>
        <p:spPr>
          <a:xfrm>
            <a:off x="6315530" y="1079175"/>
            <a:ext cx="16572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Mercredi 06/09</a:t>
            </a:r>
            <a:endParaRPr b="1" sz="1500">
              <a:latin typeface="Hind Madurai"/>
              <a:ea typeface="Hind Madurai"/>
              <a:cs typeface="Hind Madurai"/>
              <a:sym typeface="Hind Madurai"/>
            </a:endParaRPr>
          </a:p>
        </p:txBody>
      </p:sp>
      <p:sp>
        <p:nvSpPr>
          <p:cNvPr id="341" name="Google Shape;341;p43"/>
          <p:cNvSpPr/>
          <p:nvPr/>
        </p:nvSpPr>
        <p:spPr>
          <a:xfrm>
            <a:off x="6315525" y="1524100"/>
            <a:ext cx="26688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Développement d’une application Web</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Installation de la bibliothèque Streamlit</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Conception d’un programme Python</a:t>
            </a:r>
            <a:endParaRPr b="1" sz="1100">
              <a:latin typeface="Hind Madurai"/>
              <a:ea typeface="Hind Madurai"/>
              <a:cs typeface="Hind Madurai"/>
              <a:sym typeface="Hind Madura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8" name="Shape 788"/>
        <p:cNvGrpSpPr/>
        <p:nvPr/>
      </p:nvGrpSpPr>
      <p:grpSpPr>
        <a:xfrm>
          <a:off x="0" y="0"/>
          <a:ext cx="0" cy="0"/>
          <a:chOff x="0" y="0"/>
          <a:chExt cx="0" cy="0"/>
        </a:xfrm>
      </p:grpSpPr>
      <p:sp>
        <p:nvSpPr>
          <p:cNvPr id="789" name="Google Shape;789;p79"/>
          <p:cNvSpPr/>
          <p:nvPr/>
        </p:nvSpPr>
        <p:spPr>
          <a:xfrm>
            <a:off x="4571988" y="3834188"/>
            <a:ext cx="3934800" cy="11652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100">
                <a:latin typeface="Hind Madurai"/>
                <a:ea typeface="Hind Madurai"/>
                <a:cs typeface="Hind Madurai"/>
                <a:sym typeface="Hind Madurai"/>
              </a:rPr>
              <a:t>Algorithme entraîné / évaluation des performance du modèle </a:t>
            </a:r>
            <a:endParaRPr sz="1100">
              <a:latin typeface="Hind Madurai"/>
              <a:ea typeface="Hind Madurai"/>
              <a:cs typeface="Hind Madurai"/>
              <a:sym typeface="Hind Madurai"/>
            </a:endParaRPr>
          </a:p>
          <a:p>
            <a:pPr indent="0" lvl="0" marL="0" rtl="0" algn="l">
              <a:spcBef>
                <a:spcPts val="0"/>
              </a:spcBef>
              <a:spcAft>
                <a:spcPts val="0"/>
              </a:spcAft>
              <a:buNone/>
            </a:pPr>
            <a:r>
              <a:t/>
            </a:r>
            <a:endParaRPr sz="1100">
              <a:latin typeface="Hind Madurai"/>
              <a:ea typeface="Hind Madurai"/>
              <a:cs typeface="Hind Madurai"/>
              <a:sym typeface="Hind Madurai"/>
            </a:endParaRPr>
          </a:p>
          <a:p>
            <a:pPr indent="0" lvl="0" marL="0" rtl="0" algn="l">
              <a:spcBef>
                <a:spcPts val="0"/>
              </a:spcBef>
              <a:spcAft>
                <a:spcPts val="0"/>
              </a:spcAft>
              <a:buNone/>
            </a:pPr>
            <a:r>
              <a:t/>
            </a:r>
            <a:endParaRPr sz="1100">
              <a:latin typeface="Hind Madurai"/>
              <a:ea typeface="Hind Madurai"/>
              <a:cs typeface="Hind Madurai"/>
              <a:sym typeface="Hind Madurai"/>
            </a:endParaRPr>
          </a:p>
          <a:p>
            <a:pPr indent="0" lvl="0" marL="0" rtl="0" algn="l">
              <a:spcBef>
                <a:spcPts val="0"/>
              </a:spcBef>
              <a:spcAft>
                <a:spcPts val="0"/>
              </a:spcAft>
              <a:buNone/>
            </a:pPr>
            <a:r>
              <a:t/>
            </a:r>
            <a:endParaRPr sz="1100">
              <a:latin typeface="Hind Madurai"/>
              <a:ea typeface="Hind Madurai"/>
              <a:cs typeface="Hind Madurai"/>
              <a:sym typeface="Hind Madurai"/>
            </a:endParaRPr>
          </a:p>
          <a:p>
            <a:pPr indent="0" lvl="0" marL="0" rtl="0" algn="ctr">
              <a:spcBef>
                <a:spcPts val="0"/>
              </a:spcBef>
              <a:spcAft>
                <a:spcPts val="0"/>
              </a:spcAft>
              <a:buNone/>
            </a:pPr>
            <a:r>
              <a:rPr lang="fr" sz="1100">
                <a:latin typeface="Hind Madurai"/>
                <a:ea typeface="Hind Madurai"/>
                <a:cs typeface="Hind Madurai"/>
                <a:sym typeface="Hind Madurai"/>
              </a:rPr>
              <a:t>exemple : 85% </a:t>
            </a:r>
            <a:endParaRPr sz="1100">
              <a:latin typeface="Hind Madurai"/>
              <a:ea typeface="Hind Madurai"/>
              <a:cs typeface="Hind Madurai"/>
              <a:sym typeface="Hind Madurai"/>
            </a:endParaRPr>
          </a:p>
          <a:p>
            <a:pPr indent="0" lvl="0" marL="0" rtl="0" algn="ctr">
              <a:spcBef>
                <a:spcPts val="0"/>
              </a:spcBef>
              <a:spcAft>
                <a:spcPts val="0"/>
              </a:spcAft>
              <a:buNone/>
            </a:pPr>
            <a:r>
              <a:rPr lang="fr" sz="1100">
                <a:latin typeface="Hind Madurai"/>
                <a:ea typeface="Hind Madurai"/>
                <a:cs typeface="Hind Madurai"/>
                <a:sym typeface="Hind Madurai"/>
              </a:rPr>
              <a:t>de bonnes réponses</a:t>
            </a:r>
            <a:endParaRPr sz="1100">
              <a:latin typeface="Hind Madurai"/>
              <a:ea typeface="Hind Madurai"/>
              <a:cs typeface="Hind Madurai"/>
              <a:sym typeface="Hind Madurai"/>
            </a:endParaRPr>
          </a:p>
        </p:txBody>
      </p:sp>
      <p:sp>
        <p:nvSpPr>
          <p:cNvPr id="790" name="Google Shape;790;p79"/>
          <p:cNvSpPr/>
          <p:nvPr/>
        </p:nvSpPr>
        <p:spPr>
          <a:xfrm>
            <a:off x="4572000" y="1292650"/>
            <a:ext cx="3934800" cy="2482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Hind Madurai"/>
                <a:ea typeface="Hind Madurai"/>
                <a:cs typeface="Hind Madurai"/>
                <a:sym typeface="Hind Madurai"/>
              </a:rPr>
              <a:t>Jeu d'entraînement (</a:t>
            </a:r>
            <a:r>
              <a:rPr b="1" lang="fr" sz="1000">
                <a:latin typeface="Hind Madurai"/>
                <a:ea typeface="Hind Madurai"/>
                <a:cs typeface="Hind Madurai"/>
                <a:sym typeface="Hind Madurai"/>
              </a:rPr>
              <a:t>80</a:t>
            </a:r>
            <a:r>
              <a:rPr lang="fr" sz="1000">
                <a:latin typeface="Hind Madurai"/>
                <a:ea typeface="Hind Madurai"/>
                <a:cs typeface="Hind Madurai"/>
                <a:sym typeface="Hind Madurai"/>
              </a:rPr>
              <a:t> individus)</a:t>
            </a:r>
            <a:endParaRPr b="1" sz="1000">
              <a:latin typeface="Hind Madurai"/>
              <a:ea typeface="Hind Madurai"/>
              <a:cs typeface="Hind Madurai"/>
              <a:sym typeface="Hind Madurai"/>
            </a:endParaRPr>
          </a:p>
          <a:p>
            <a:pPr indent="0" lvl="0" marL="0" rtl="0" algn="ctr">
              <a:spcBef>
                <a:spcPts val="0"/>
              </a:spcBef>
              <a:spcAft>
                <a:spcPts val="0"/>
              </a:spcAft>
              <a:buNone/>
            </a:pPr>
            <a:r>
              <a:rPr b="1" lang="fr" sz="1000">
                <a:latin typeface="Hind Madurai"/>
                <a:ea typeface="Hind Madurai"/>
                <a:cs typeface="Hind Madurai"/>
                <a:sym typeface="Hind Madurai"/>
              </a:rPr>
              <a:t>Algorithme Machine Learning</a:t>
            </a:r>
            <a:br>
              <a:rPr b="1" lang="fr" sz="1000">
                <a:latin typeface="Hind Madurai"/>
                <a:ea typeface="Hind Madurai"/>
                <a:cs typeface="Hind Madurai"/>
                <a:sym typeface="Hind Madurai"/>
              </a:rPr>
            </a:br>
            <a:endParaRPr b="1" sz="1000">
              <a:latin typeface="Hind Madurai"/>
              <a:ea typeface="Hind Madurai"/>
              <a:cs typeface="Hind Madurai"/>
              <a:sym typeface="Hind Madurai"/>
            </a:endParaRPr>
          </a:p>
          <a:p>
            <a:pPr indent="0" lvl="0" marL="0" rtl="0" algn="l">
              <a:spcBef>
                <a:spcPts val="0"/>
              </a:spcBef>
              <a:spcAft>
                <a:spcPts val="0"/>
              </a:spcAft>
              <a:buNone/>
            </a:pPr>
            <a:r>
              <a:rPr b="1" lang="fr">
                <a:latin typeface="Hind Madurai"/>
                <a:ea typeface="Hind Madurai"/>
                <a:cs typeface="Hind Madurai"/>
                <a:sym typeface="Hind Madurai"/>
              </a:rPr>
              <a:t>     Features				         predictions</a:t>
            </a:r>
            <a:endParaRPr b="1">
              <a:latin typeface="Hind Madurai"/>
              <a:ea typeface="Hind Madurai"/>
              <a:cs typeface="Hind Madurai"/>
              <a:sym typeface="Hind Madurai"/>
            </a:endParaRPr>
          </a:p>
        </p:txBody>
      </p:sp>
      <p:sp>
        <p:nvSpPr>
          <p:cNvPr id="791" name="Google Shape;791;p79"/>
          <p:cNvSpPr/>
          <p:nvPr/>
        </p:nvSpPr>
        <p:spPr>
          <a:xfrm>
            <a:off x="445025" y="1285375"/>
            <a:ext cx="3106800" cy="35928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100">
                <a:latin typeface="Hind Madurai"/>
                <a:ea typeface="Hind Madurai"/>
                <a:cs typeface="Hind Madurai"/>
                <a:sym typeface="Hind Madurai"/>
              </a:rPr>
              <a:t>Jeu de données (</a:t>
            </a:r>
            <a:r>
              <a:rPr b="1" lang="fr" sz="1100">
                <a:latin typeface="Hind Madurai"/>
                <a:ea typeface="Hind Madurai"/>
                <a:cs typeface="Hind Madurai"/>
                <a:sym typeface="Hind Madurai"/>
              </a:rPr>
              <a:t>100</a:t>
            </a:r>
            <a:r>
              <a:rPr lang="fr" sz="1100">
                <a:latin typeface="Hind Madurai"/>
                <a:ea typeface="Hind Madurai"/>
                <a:cs typeface="Hind Madurai"/>
                <a:sym typeface="Hind Madurai"/>
              </a:rPr>
              <a:t> individus)</a:t>
            </a:r>
            <a:endParaRPr sz="1100">
              <a:latin typeface="Hind Madurai"/>
              <a:ea typeface="Hind Madurai"/>
              <a:cs typeface="Hind Madurai"/>
              <a:sym typeface="Hind Madurai"/>
            </a:endParaRPr>
          </a:p>
          <a:p>
            <a:pPr indent="0" lvl="0" marL="0" rtl="0" algn="ctr">
              <a:spcBef>
                <a:spcPts val="0"/>
              </a:spcBef>
              <a:spcAft>
                <a:spcPts val="0"/>
              </a:spcAft>
              <a:buNone/>
            </a:pPr>
            <a:r>
              <a:t/>
            </a:r>
            <a:endParaRPr>
              <a:latin typeface="Hind Madurai"/>
              <a:ea typeface="Hind Madurai"/>
              <a:cs typeface="Hind Madurai"/>
              <a:sym typeface="Hind Madurai"/>
            </a:endParaRPr>
          </a:p>
          <a:p>
            <a:pPr indent="0" lvl="0" marL="457200" rtl="0" algn="l">
              <a:spcBef>
                <a:spcPts val="0"/>
              </a:spcBef>
              <a:spcAft>
                <a:spcPts val="0"/>
              </a:spcAft>
              <a:buNone/>
            </a:pPr>
            <a:r>
              <a:rPr b="1" lang="fr">
                <a:latin typeface="Hind Madurai"/>
                <a:ea typeface="Hind Madurai"/>
                <a:cs typeface="Hind Madurai"/>
                <a:sym typeface="Hind Madurai"/>
              </a:rPr>
              <a:t>Features	        labes/target</a:t>
            </a:r>
            <a:endParaRPr b="1">
              <a:latin typeface="Hind Madurai"/>
              <a:ea typeface="Hind Madurai"/>
              <a:cs typeface="Hind Madurai"/>
              <a:sym typeface="Hind Madurai"/>
            </a:endParaRPr>
          </a:p>
        </p:txBody>
      </p:sp>
      <p:sp>
        <p:nvSpPr>
          <p:cNvPr id="792" name="Google Shape;792;p79"/>
          <p:cNvSpPr txBox="1"/>
          <p:nvPr/>
        </p:nvSpPr>
        <p:spPr>
          <a:xfrm>
            <a:off x="410800" y="623050"/>
            <a:ext cx="8139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Le machine learning consiste à envoyer des données (features/labels) à un algorithme pour qu’il ajuste de lui même ses coefficients afin d'améliorer les performances de ses prédictions.</a:t>
            </a:r>
            <a:endParaRPr sz="1300">
              <a:solidFill>
                <a:srgbClr val="434343"/>
              </a:solidFill>
              <a:latin typeface="Hind Madurai"/>
              <a:ea typeface="Hind Madurai"/>
              <a:cs typeface="Hind Madurai"/>
              <a:sym typeface="Hind Madurai"/>
            </a:endParaRPr>
          </a:p>
        </p:txBody>
      </p:sp>
      <p:graphicFrame>
        <p:nvGraphicFramePr>
          <p:cNvPr id="793" name="Google Shape;793;p79"/>
          <p:cNvGraphicFramePr/>
          <p:nvPr/>
        </p:nvGraphicFramePr>
        <p:xfrm>
          <a:off x="952500" y="2038350"/>
          <a:ext cx="3000000" cy="3000000"/>
        </p:xfrm>
        <a:graphic>
          <a:graphicData uri="http://schemas.openxmlformats.org/drawingml/2006/table">
            <a:tbl>
              <a:tblPr>
                <a:noFill/>
                <a:tableStyleId>{8F6CB169-0633-434F-9900-14CA49ACD625}</a:tableStyleId>
              </a:tblPr>
              <a:tblGrid>
                <a:gridCol w="940150"/>
              </a:tblGrid>
              <a:tr h="381000">
                <a:tc>
                  <a:txBody>
                    <a:bodyPr/>
                    <a:lstStyle/>
                    <a:p>
                      <a:pPr indent="0" lvl="0" marL="0" rtl="0" algn="l">
                        <a:spcBef>
                          <a:spcPts val="0"/>
                        </a:spcBef>
                        <a:spcAft>
                          <a:spcPts val="0"/>
                        </a:spcAft>
                        <a:buNone/>
                      </a:pPr>
                      <a:r>
                        <a:rPr lang="fr"/>
                        <a:t>[3,5,9,4]</a:t>
                      </a:r>
                      <a:endParaRPr/>
                    </a:p>
                  </a:txBody>
                  <a:tcPr marT="91425" marB="91425" marR="91425" marL="91425"/>
                </a:tc>
              </a:tr>
              <a:tr h="381000">
                <a:tc>
                  <a:txBody>
                    <a:bodyPr/>
                    <a:lstStyle/>
                    <a:p>
                      <a:pPr indent="0" lvl="0" marL="0" rtl="0" algn="l">
                        <a:spcBef>
                          <a:spcPts val="0"/>
                        </a:spcBef>
                        <a:spcAft>
                          <a:spcPts val="0"/>
                        </a:spcAft>
                        <a:buNone/>
                      </a:pPr>
                      <a:r>
                        <a:rPr lang="fr"/>
                        <a:t>[1,4,6,7]</a:t>
                      </a:r>
                      <a:endParaRPr/>
                    </a:p>
                  </a:txBody>
                  <a:tcPr marT="91425" marB="91425" marR="91425" marL="91425"/>
                </a:tc>
              </a:tr>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[8,4,9,4]</a:t>
                      </a:r>
                      <a:endParaRPr/>
                    </a:p>
                  </a:txBody>
                  <a:tcPr marT="91425" marB="91425" marR="91425" marL="91425"/>
                </a:tc>
              </a:tr>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[3,9,9,5]</a:t>
                      </a:r>
                      <a:endParaRPr/>
                    </a:p>
                  </a:txBody>
                  <a:tcPr marT="91425" marB="91425" marR="91425" marL="91425"/>
                </a:tc>
              </a:tr>
            </a:tbl>
          </a:graphicData>
        </a:graphic>
      </p:graphicFrame>
      <p:graphicFrame>
        <p:nvGraphicFramePr>
          <p:cNvPr id="794" name="Google Shape;794;p79"/>
          <p:cNvGraphicFramePr/>
          <p:nvPr/>
        </p:nvGraphicFramePr>
        <p:xfrm>
          <a:off x="2251700" y="2038350"/>
          <a:ext cx="3000000" cy="3000000"/>
        </p:xfrm>
        <a:graphic>
          <a:graphicData uri="http://schemas.openxmlformats.org/drawingml/2006/table">
            <a:tbl>
              <a:tblPr>
                <a:noFill/>
                <a:tableStyleId>{8F6CB169-0633-434F-9900-14CA49ACD625}</a:tableStyleId>
              </a:tblPr>
              <a:tblGrid>
                <a:gridCol w="940150"/>
              </a:tblGrid>
              <a:tr h="381000">
                <a:tc>
                  <a:txBody>
                    <a:bodyPr/>
                    <a:lstStyle/>
                    <a:p>
                      <a:pPr indent="0" lvl="0" marL="0" rtl="0" algn="ctr">
                        <a:spcBef>
                          <a:spcPts val="0"/>
                        </a:spcBef>
                        <a:spcAft>
                          <a:spcPts val="0"/>
                        </a:spcAft>
                        <a:buNone/>
                      </a:pPr>
                      <a:r>
                        <a:rPr b="1" lang="fr"/>
                        <a:t>1</a:t>
                      </a:r>
                      <a:endParaRPr b="1"/>
                    </a:p>
                  </a:txBody>
                  <a:tcPr marT="91425" marB="91425" marR="91425" marL="91425">
                    <a:solidFill>
                      <a:srgbClr val="A6E22E"/>
                    </a:solidFill>
                  </a:tcPr>
                </a:tc>
              </a:tr>
              <a:tr h="381000">
                <a:tc>
                  <a:txBody>
                    <a:bodyPr/>
                    <a:lstStyle/>
                    <a:p>
                      <a:pPr indent="0" lvl="0" marL="0" rtl="0" algn="ctr">
                        <a:spcBef>
                          <a:spcPts val="0"/>
                        </a:spcBef>
                        <a:spcAft>
                          <a:spcPts val="0"/>
                        </a:spcAft>
                        <a:buNone/>
                      </a:pPr>
                      <a:r>
                        <a:rPr b="1" lang="fr">
                          <a:solidFill>
                            <a:srgbClr val="FFFFFF"/>
                          </a:solidFill>
                        </a:rPr>
                        <a:t>-1</a:t>
                      </a:r>
                      <a:endParaRPr b="1">
                        <a:solidFill>
                          <a:srgbClr val="FFFFFF"/>
                        </a:solidFill>
                      </a:endParaRPr>
                    </a:p>
                  </a:txBody>
                  <a:tcPr marT="91425" marB="91425" marR="91425" marL="91425">
                    <a:solidFill>
                      <a:srgbClr val="DD3333"/>
                    </a:solidFill>
                  </a:tcPr>
                </a:tc>
              </a:tr>
              <a:tr h="381000">
                <a:tc>
                  <a:txBody>
                    <a:bodyPr/>
                    <a:lstStyle/>
                    <a:p>
                      <a:pPr indent="0" lvl="0" marL="0" rtl="0" algn="ctr">
                        <a:spcBef>
                          <a:spcPts val="0"/>
                        </a:spcBef>
                        <a:spcAft>
                          <a:spcPts val="0"/>
                        </a:spcAft>
                        <a:buNone/>
                      </a:pPr>
                      <a:r>
                        <a:rPr b="1" lang="fr"/>
                        <a:t>…</a:t>
                      </a:r>
                      <a:endParaRPr b="1"/>
                    </a:p>
                  </a:txBody>
                  <a:tcPr marT="91425" marB="91425" marR="91425" marL="91425">
                    <a:solidFill>
                      <a:schemeClr val="lt2"/>
                    </a:solidFill>
                  </a:tcPr>
                </a:tc>
              </a:tr>
              <a:tr h="381000">
                <a:tc>
                  <a:txBody>
                    <a:bodyPr/>
                    <a:lstStyle/>
                    <a:p>
                      <a:pPr indent="0" lvl="0" marL="0" rtl="0" algn="ctr">
                        <a:spcBef>
                          <a:spcPts val="0"/>
                        </a:spcBef>
                        <a:spcAft>
                          <a:spcPts val="0"/>
                        </a:spcAft>
                        <a:buNone/>
                      </a:pPr>
                      <a:r>
                        <a:rPr b="1" lang="fr"/>
                        <a:t>1</a:t>
                      </a:r>
                      <a:endParaRPr b="1"/>
                    </a:p>
                  </a:txBody>
                  <a:tcPr marT="91425" marB="91425" marR="91425" marL="91425">
                    <a:solidFill>
                      <a:srgbClr val="A6E22E"/>
                    </a:solidFill>
                  </a:tcPr>
                </a:tc>
              </a:tr>
              <a:tr h="381000">
                <a:tc>
                  <a:txBody>
                    <a:bodyPr/>
                    <a:lstStyle/>
                    <a:p>
                      <a:pPr indent="0" lvl="0" marL="0" rtl="0" algn="ctr">
                        <a:spcBef>
                          <a:spcPts val="0"/>
                        </a:spcBef>
                        <a:spcAft>
                          <a:spcPts val="0"/>
                        </a:spcAft>
                        <a:buNone/>
                      </a:pPr>
                      <a:r>
                        <a:rPr b="1" lang="fr">
                          <a:solidFill>
                            <a:srgbClr val="1F1F1F"/>
                          </a:solidFill>
                        </a:rPr>
                        <a:t>…</a:t>
                      </a:r>
                      <a:endParaRPr b="1">
                        <a:solidFill>
                          <a:srgbClr val="1F1F1F"/>
                        </a:solidFill>
                      </a:endParaRPr>
                    </a:p>
                  </a:txBody>
                  <a:tcPr marT="91425" marB="91425" marR="91425" marL="91425"/>
                </a:tc>
              </a:tr>
              <a:tr h="381000">
                <a:tc>
                  <a:txBody>
                    <a:bodyPr/>
                    <a:lstStyle/>
                    <a:p>
                      <a:pPr indent="0" lvl="0" marL="0" rtl="0" algn="ctr">
                        <a:spcBef>
                          <a:spcPts val="0"/>
                        </a:spcBef>
                        <a:spcAft>
                          <a:spcPts val="0"/>
                        </a:spcAft>
                        <a:buNone/>
                      </a:pPr>
                      <a:r>
                        <a:rPr b="1" lang="fr">
                          <a:solidFill>
                            <a:schemeClr val="lt1"/>
                          </a:solidFill>
                        </a:rPr>
                        <a:t>-1</a:t>
                      </a:r>
                      <a:endParaRPr b="1">
                        <a:solidFill>
                          <a:schemeClr val="lt1"/>
                        </a:solidFill>
                      </a:endParaRPr>
                    </a:p>
                  </a:txBody>
                  <a:tcPr marT="91425" marB="91425" marR="91425" marL="91425">
                    <a:solidFill>
                      <a:srgbClr val="DD3333"/>
                    </a:solidFill>
                  </a:tcPr>
                </a:tc>
              </a:tr>
            </a:tbl>
          </a:graphicData>
        </a:graphic>
      </p:graphicFrame>
      <p:cxnSp>
        <p:nvCxnSpPr>
          <p:cNvPr id="795" name="Google Shape;795;p79"/>
          <p:cNvCxnSpPr/>
          <p:nvPr/>
        </p:nvCxnSpPr>
        <p:spPr>
          <a:xfrm>
            <a:off x="453575" y="3623150"/>
            <a:ext cx="3115200" cy="0"/>
          </a:xfrm>
          <a:prstGeom prst="straightConnector1">
            <a:avLst/>
          </a:prstGeom>
          <a:noFill/>
          <a:ln cap="flat" cmpd="sng" w="38100">
            <a:solidFill>
              <a:srgbClr val="DD3333"/>
            </a:solidFill>
            <a:prstDash val="solid"/>
            <a:round/>
            <a:headEnd len="med" w="med" type="none"/>
            <a:tailEnd len="med" w="med" type="none"/>
          </a:ln>
        </p:spPr>
      </p:cxnSp>
      <p:cxnSp>
        <p:nvCxnSpPr>
          <p:cNvPr id="796" name="Google Shape;796;p79"/>
          <p:cNvCxnSpPr/>
          <p:nvPr/>
        </p:nvCxnSpPr>
        <p:spPr>
          <a:xfrm flipH="1" rot="10800000">
            <a:off x="3312025" y="2673400"/>
            <a:ext cx="1450500" cy="388800"/>
          </a:xfrm>
          <a:prstGeom prst="straightConnector1">
            <a:avLst/>
          </a:prstGeom>
          <a:noFill/>
          <a:ln cap="flat" cmpd="sng" w="9525">
            <a:solidFill>
              <a:schemeClr val="dk2"/>
            </a:solidFill>
            <a:prstDash val="solid"/>
            <a:round/>
            <a:headEnd len="med" w="med" type="none"/>
            <a:tailEnd len="med" w="med" type="stealth"/>
          </a:ln>
        </p:spPr>
      </p:cxnSp>
      <p:graphicFrame>
        <p:nvGraphicFramePr>
          <p:cNvPr id="797" name="Google Shape;797;p79"/>
          <p:cNvGraphicFramePr/>
          <p:nvPr/>
        </p:nvGraphicFramePr>
        <p:xfrm>
          <a:off x="4821650" y="2060200"/>
          <a:ext cx="3000000" cy="3000000"/>
        </p:xfrm>
        <a:graphic>
          <a:graphicData uri="http://schemas.openxmlformats.org/drawingml/2006/table">
            <a:tbl>
              <a:tblPr>
                <a:noFill/>
                <a:tableStyleId>{8F6CB169-0633-434F-9900-14CA49ACD625}</a:tableStyleId>
              </a:tblPr>
              <a:tblGrid>
                <a:gridCol w="922375"/>
              </a:tblGrid>
              <a:tr h="381000">
                <a:tc>
                  <a:txBody>
                    <a:bodyPr/>
                    <a:lstStyle/>
                    <a:p>
                      <a:pPr indent="0" lvl="0" marL="0" rtl="0" algn="l">
                        <a:spcBef>
                          <a:spcPts val="0"/>
                        </a:spcBef>
                        <a:spcAft>
                          <a:spcPts val="0"/>
                        </a:spcAft>
                        <a:buNone/>
                      </a:pPr>
                      <a:r>
                        <a:rPr lang="fr"/>
                        <a:t>[3,5,9,4]</a:t>
                      </a:r>
                      <a:endParaRPr/>
                    </a:p>
                  </a:txBody>
                  <a:tcPr marT="91425" marB="91425" marR="91425" marL="91425"/>
                </a:tc>
              </a:tr>
              <a:tr h="381000">
                <a:tc>
                  <a:txBody>
                    <a:bodyPr/>
                    <a:lstStyle/>
                    <a:p>
                      <a:pPr indent="0" lvl="0" marL="0" rtl="0" algn="l">
                        <a:spcBef>
                          <a:spcPts val="0"/>
                        </a:spcBef>
                        <a:spcAft>
                          <a:spcPts val="0"/>
                        </a:spcAft>
                        <a:buNone/>
                      </a:pPr>
                      <a:r>
                        <a:rPr lang="fr"/>
                        <a:t>[1,4,6,7]</a:t>
                      </a:r>
                      <a:endParaRPr/>
                    </a:p>
                  </a:txBody>
                  <a:tcPr marT="91425" marB="91425" marR="91425" marL="91425"/>
                </a:tc>
              </a:tr>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[8,4,9,4]</a:t>
                      </a:r>
                      <a:endParaRPr/>
                    </a:p>
                  </a:txBody>
                  <a:tcPr marT="91425" marB="91425" marR="91425" marL="91425"/>
                </a:tc>
              </a:tr>
            </a:tbl>
          </a:graphicData>
        </a:graphic>
      </p:graphicFrame>
      <p:graphicFrame>
        <p:nvGraphicFramePr>
          <p:cNvPr id="798" name="Google Shape;798;p79"/>
          <p:cNvGraphicFramePr/>
          <p:nvPr/>
        </p:nvGraphicFramePr>
        <p:xfrm>
          <a:off x="7416250" y="2060200"/>
          <a:ext cx="3000000" cy="3000000"/>
        </p:xfrm>
        <a:graphic>
          <a:graphicData uri="http://schemas.openxmlformats.org/drawingml/2006/table">
            <a:tbl>
              <a:tblPr>
                <a:noFill/>
                <a:tableStyleId>{8F6CB169-0633-434F-9900-14CA49ACD625}</a:tableStyleId>
              </a:tblPr>
              <a:tblGrid>
                <a:gridCol w="781825"/>
              </a:tblGrid>
              <a:tr h="381000">
                <a:tc>
                  <a:txBody>
                    <a:bodyPr/>
                    <a:lstStyle/>
                    <a:p>
                      <a:pPr indent="0" lvl="0" marL="0" rtl="0" algn="ctr">
                        <a:spcBef>
                          <a:spcPts val="0"/>
                        </a:spcBef>
                        <a:spcAft>
                          <a:spcPts val="0"/>
                        </a:spcAft>
                        <a:buNone/>
                      </a:pPr>
                      <a:r>
                        <a:rPr b="1" lang="fr"/>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6E22E"/>
                    </a:solidFill>
                  </a:tcPr>
                </a:tc>
              </a:tr>
              <a:tr h="381000">
                <a:tc>
                  <a:txBody>
                    <a:bodyPr/>
                    <a:lstStyle/>
                    <a:p>
                      <a:pPr indent="0" lvl="0" marL="0" rtl="0" algn="ctr">
                        <a:spcBef>
                          <a:spcPts val="0"/>
                        </a:spcBef>
                        <a:spcAft>
                          <a:spcPts val="0"/>
                        </a:spcAft>
                        <a:buNone/>
                      </a:pPr>
                      <a:r>
                        <a:rPr b="1" lang="fr">
                          <a:solidFill>
                            <a:srgbClr val="FFFFFF"/>
                          </a:solidFill>
                        </a:rPr>
                        <a:t>-1</a:t>
                      </a:r>
                      <a:endParaRPr b="1">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D3333"/>
                    </a:solidFill>
                  </a:tcPr>
                </a:tc>
              </a:tr>
              <a:tr h="381000">
                <a:tc>
                  <a:txBody>
                    <a:bodyPr/>
                    <a:lstStyle/>
                    <a:p>
                      <a:pPr indent="0" lvl="0" marL="0" rtl="0" algn="ctr">
                        <a:spcBef>
                          <a:spcPts val="0"/>
                        </a:spcBef>
                        <a:spcAft>
                          <a:spcPts val="0"/>
                        </a:spcAft>
                        <a:buNone/>
                      </a:pPr>
                      <a:r>
                        <a:rPr b="1" lang="fr"/>
                        <a: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b="1" lang="fr"/>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6E22E"/>
                    </a:solidFill>
                  </a:tcPr>
                </a:tc>
              </a:tr>
            </a:tbl>
          </a:graphicData>
        </a:graphic>
      </p:graphicFrame>
      <p:pic>
        <p:nvPicPr>
          <p:cNvPr id="799" name="Google Shape;799;p79"/>
          <p:cNvPicPr preferRelativeResize="0"/>
          <p:nvPr/>
        </p:nvPicPr>
        <p:blipFill>
          <a:blip r:embed="rId3">
            <a:alphaModFix/>
          </a:blip>
          <a:stretch>
            <a:fillRect/>
          </a:stretch>
        </p:blipFill>
        <p:spPr>
          <a:xfrm rot="-5400000">
            <a:off x="6206304" y="1884255"/>
            <a:ext cx="607125" cy="666125"/>
          </a:xfrm>
          <a:prstGeom prst="rect">
            <a:avLst/>
          </a:prstGeom>
          <a:noFill/>
          <a:ln>
            <a:noFill/>
          </a:ln>
        </p:spPr>
      </p:pic>
      <p:pic>
        <p:nvPicPr>
          <p:cNvPr id="800" name="Google Shape;800;p79"/>
          <p:cNvPicPr preferRelativeResize="0"/>
          <p:nvPr/>
        </p:nvPicPr>
        <p:blipFill>
          <a:blip r:embed="rId3">
            <a:alphaModFix/>
          </a:blip>
          <a:stretch>
            <a:fillRect/>
          </a:stretch>
        </p:blipFill>
        <p:spPr>
          <a:xfrm rot="-5400000">
            <a:off x="6322014" y="4138302"/>
            <a:ext cx="375700" cy="412200"/>
          </a:xfrm>
          <a:prstGeom prst="rect">
            <a:avLst/>
          </a:prstGeom>
          <a:noFill/>
          <a:ln>
            <a:noFill/>
          </a:ln>
        </p:spPr>
      </p:pic>
      <p:graphicFrame>
        <p:nvGraphicFramePr>
          <p:cNvPr id="801" name="Google Shape;801;p79"/>
          <p:cNvGraphicFramePr/>
          <p:nvPr/>
        </p:nvGraphicFramePr>
        <p:xfrm>
          <a:off x="7469242" y="4156550"/>
          <a:ext cx="3000000" cy="3000000"/>
        </p:xfrm>
        <a:graphic>
          <a:graphicData uri="http://schemas.openxmlformats.org/drawingml/2006/table">
            <a:tbl>
              <a:tblPr>
                <a:noFill/>
                <a:tableStyleId>{8F6CB169-0633-434F-9900-14CA49ACD625}</a:tableStyleId>
              </a:tblPr>
              <a:tblGrid>
                <a:gridCol w="781825"/>
              </a:tblGrid>
              <a:tr h="381000">
                <a:tc>
                  <a:txBody>
                    <a:bodyPr/>
                    <a:lstStyle/>
                    <a:p>
                      <a:pPr indent="0" lvl="0" marL="0" rtl="0" algn="ctr">
                        <a:spcBef>
                          <a:spcPts val="0"/>
                        </a:spcBef>
                        <a:spcAft>
                          <a:spcPts val="0"/>
                        </a:spcAft>
                        <a:buNone/>
                      </a:pPr>
                      <a:r>
                        <a:rPr lang="fr"/>
                        <a:t>…</a:t>
                      </a:r>
                      <a:endParaRPr/>
                    </a:p>
                  </a:txBody>
                  <a:tcPr marT="91425" marB="91425" marR="91425" marL="91425"/>
                </a:tc>
              </a:tr>
              <a:tr h="381000">
                <a:tc>
                  <a:txBody>
                    <a:bodyPr/>
                    <a:lstStyle/>
                    <a:p>
                      <a:pPr indent="0" lvl="0" marL="0" rtl="0" algn="ctr">
                        <a:spcBef>
                          <a:spcPts val="0"/>
                        </a:spcBef>
                        <a:spcAft>
                          <a:spcPts val="0"/>
                        </a:spcAft>
                        <a:buNone/>
                      </a:pPr>
                      <a:r>
                        <a:rPr b="1" lang="fr">
                          <a:solidFill>
                            <a:schemeClr val="lt1"/>
                          </a:solidFill>
                        </a:rPr>
                        <a:t>-1</a:t>
                      </a:r>
                      <a:endParaRPr/>
                    </a:p>
                  </a:txBody>
                  <a:tcPr marT="91425" marB="91425" marR="91425" marL="91425">
                    <a:solidFill>
                      <a:srgbClr val="DD3333"/>
                    </a:solidFill>
                  </a:tcPr>
                </a:tc>
              </a:tr>
            </a:tbl>
          </a:graphicData>
        </a:graphic>
      </p:graphicFrame>
      <p:pic>
        <p:nvPicPr>
          <p:cNvPr id="802" name="Google Shape;802;p79"/>
          <p:cNvPicPr preferRelativeResize="0"/>
          <p:nvPr/>
        </p:nvPicPr>
        <p:blipFill>
          <a:blip r:embed="rId4">
            <a:alphaModFix/>
          </a:blip>
          <a:stretch>
            <a:fillRect/>
          </a:stretch>
        </p:blipFill>
        <p:spPr>
          <a:xfrm>
            <a:off x="6114038" y="2673400"/>
            <a:ext cx="850725" cy="850725"/>
          </a:xfrm>
          <a:prstGeom prst="rect">
            <a:avLst/>
          </a:prstGeom>
          <a:noFill/>
          <a:ln>
            <a:noFill/>
          </a:ln>
        </p:spPr>
      </p:pic>
      <p:graphicFrame>
        <p:nvGraphicFramePr>
          <p:cNvPr id="803" name="Google Shape;803;p79"/>
          <p:cNvGraphicFramePr/>
          <p:nvPr/>
        </p:nvGraphicFramePr>
        <p:xfrm>
          <a:off x="4821650" y="4156550"/>
          <a:ext cx="3000000" cy="3000000"/>
        </p:xfrm>
        <a:graphic>
          <a:graphicData uri="http://schemas.openxmlformats.org/drawingml/2006/table">
            <a:tbl>
              <a:tblPr>
                <a:noFill/>
                <a:tableStyleId>{8F6CB169-0633-434F-9900-14CA49ACD625}</a:tableStyleId>
              </a:tblPr>
              <a:tblGrid>
                <a:gridCol w="850725"/>
              </a:tblGrid>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[3,9,9,5]</a:t>
                      </a:r>
                      <a:endParaRPr/>
                    </a:p>
                  </a:txBody>
                  <a:tcPr marT="91425" marB="91425" marR="91425" marL="91425"/>
                </a:tc>
              </a:tr>
            </a:tbl>
          </a:graphicData>
        </a:graphic>
      </p:graphicFrame>
      <p:sp>
        <p:nvSpPr>
          <p:cNvPr id="804" name="Google Shape;804;p79"/>
          <p:cNvSpPr/>
          <p:nvPr/>
        </p:nvSpPr>
        <p:spPr>
          <a:xfrm>
            <a:off x="5744025" y="4244350"/>
            <a:ext cx="488100" cy="200100"/>
          </a:xfrm>
          <a:prstGeom prst="notchedRightArrow">
            <a:avLst>
              <a:gd fmla="val 50000" name="adj1"/>
              <a:gd fmla="val 50000" name="adj2"/>
            </a:avLst>
          </a:prstGeom>
          <a:solidFill>
            <a:srgbClr val="DD33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9"/>
          <p:cNvSpPr/>
          <p:nvPr/>
        </p:nvSpPr>
        <p:spPr>
          <a:xfrm>
            <a:off x="6787625" y="4244350"/>
            <a:ext cx="488100" cy="200100"/>
          </a:xfrm>
          <a:prstGeom prst="notchedRightArrow">
            <a:avLst>
              <a:gd fmla="val 50000" name="adj1"/>
              <a:gd fmla="val 50000" name="adj2"/>
            </a:avLst>
          </a:prstGeom>
          <a:solidFill>
            <a:srgbClr val="DD33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 name="Google Shape;806;p79"/>
          <p:cNvCxnSpPr/>
          <p:nvPr/>
        </p:nvCxnSpPr>
        <p:spPr>
          <a:xfrm>
            <a:off x="3280450" y="4055350"/>
            <a:ext cx="1452600" cy="389100"/>
          </a:xfrm>
          <a:prstGeom prst="straightConnector1">
            <a:avLst/>
          </a:prstGeom>
          <a:noFill/>
          <a:ln cap="flat" cmpd="sng" w="9525">
            <a:solidFill>
              <a:schemeClr val="dk2"/>
            </a:solidFill>
            <a:prstDash val="solid"/>
            <a:round/>
            <a:headEnd len="med" w="med" type="none"/>
            <a:tailEnd len="med" w="med" type="stealth"/>
          </a:ln>
        </p:spPr>
      </p:cxnSp>
      <p:sp>
        <p:nvSpPr>
          <p:cNvPr id="807" name="Google Shape;807;p79"/>
          <p:cNvSpPr txBox="1"/>
          <p:nvPr/>
        </p:nvSpPr>
        <p:spPr>
          <a:xfrm rot="-5400000">
            <a:off x="-577700" y="2357050"/>
            <a:ext cx="1623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latin typeface="Hind"/>
                <a:ea typeface="Hind"/>
                <a:cs typeface="Hind"/>
                <a:sym typeface="Hind"/>
              </a:rPr>
              <a:t>80% du jeu de données</a:t>
            </a:r>
            <a:endParaRPr sz="1100">
              <a:latin typeface="Hind"/>
              <a:ea typeface="Hind"/>
              <a:cs typeface="Hind"/>
              <a:sym typeface="Hind"/>
            </a:endParaRPr>
          </a:p>
        </p:txBody>
      </p:sp>
      <p:sp>
        <p:nvSpPr>
          <p:cNvPr id="808" name="Google Shape;808;p79"/>
          <p:cNvSpPr txBox="1"/>
          <p:nvPr/>
        </p:nvSpPr>
        <p:spPr>
          <a:xfrm rot="-5400000">
            <a:off x="-149575" y="4072900"/>
            <a:ext cx="835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latin typeface="Hind"/>
                <a:ea typeface="Hind"/>
                <a:cs typeface="Hind"/>
                <a:sym typeface="Hind"/>
              </a:rPr>
              <a:t>20% </a:t>
            </a:r>
            <a:endParaRPr sz="1100">
              <a:latin typeface="Hind"/>
              <a:ea typeface="Hind"/>
              <a:cs typeface="Hind"/>
              <a:sym typeface="Hind"/>
            </a:endParaRPr>
          </a:p>
        </p:txBody>
      </p:sp>
      <p:cxnSp>
        <p:nvCxnSpPr>
          <p:cNvPr id="809" name="Google Shape;809;p7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810" name="Google Shape;810;p79"/>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a:t>
            </a:r>
            <a:endParaRPr b="1" sz="2800">
              <a:solidFill>
                <a:schemeClr val="dk1"/>
              </a:solidFill>
              <a:latin typeface="Exo"/>
              <a:ea typeface="Exo"/>
              <a:cs typeface="Exo"/>
              <a:sym typeface="Ex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4" name="Shape 814"/>
        <p:cNvGrpSpPr/>
        <p:nvPr/>
      </p:nvGrpSpPr>
      <p:grpSpPr>
        <a:xfrm>
          <a:off x="0" y="0"/>
          <a:ext cx="0" cy="0"/>
          <a:chOff x="0" y="0"/>
          <a:chExt cx="0" cy="0"/>
        </a:xfrm>
      </p:grpSpPr>
      <p:pic>
        <p:nvPicPr>
          <p:cNvPr id="815" name="Google Shape;815;p80"/>
          <p:cNvPicPr preferRelativeResize="0"/>
          <p:nvPr/>
        </p:nvPicPr>
        <p:blipFill>
          <a:blip r:embed="rId3">
            <a:alphaModFix/>
          </a:blip>
          <a:stretch>
            <a:fillRect/>
          </a:stretch>
        </p:blipFill>
        <p:spPr>
          <a:xfrm>
            <a:off x="152400" y="1715700"/>
            <a:ext cx="3856500" cy="2410300"/>
          </a:xfrm>
          <a:prstGeom prst="rect">
            <a:avLst/>
          </a:prstGeom>
          <a:noFill/>
          <a:ln>
            <a:noFill/>
          </a:ln>
        </p:spPr>
      </p:pic>
      <p:sp>
        <p:nvSpPr>
          <p:cNvPr id="816" name="Google Shape;816;p80"/>
          <p:cNvSpPr txBox="1"/>
          <p:nvPr/>
        </p:nvSpPr>
        <p:spPr>
          <a:xfrm>
            <a:off x="3580650" y="1530525"/>
            <a:ext cx="5221500" cy="2886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Un perceptron est un algorithme d'apprentissage automatique supervisé, développé en 1957 par </a:t>
            </a:r>
            <a:r>
              <a:rPr lang="fr" sz="1300" u="sng">
                <a:solidFill>
                  <a:schemeClr val="hlink"/>
                </a:solidFill>
                <a:latin typeface="Hind Madurai"/>
                <a:ea typeface="Hind Madurai"/>
                <a:cs typeface="Hind Madurai"/>
                <a:sym typeface="Hind Madurai"/>
                <a:hlinkClick r:id="rId4"/>
              </a:rPr>
              <a:t>Frank Rosenblatt</a:t>
            </a:r>
            <a:r>
              <a:rPr lang="fr" sz="1300">
                <a:solidFill>
                  <a:srgbClr val="434343"/>
                </a:solidFill>
                <a:latin typeface="Hind Madurai"/>
                <a:ea typeface="Hind Madurai"/>
                <a:cs typeface="Hind Madurai"/>
                <a:sym typeface="Hind Madurai"/>
              </a:rPr>
              <a:t>, il est considéré comme la plus petite unité de base dans un réseau de neurones.</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Un neurone est la cellule de base du système nerveux, responsable de la transmission de l'information électrique dans le corps. Un neurone est constitué de trois parties principales : le corps cellulaire, les dendrites et l'axone. </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Les dendrites reçoivent les signaux électriques provenant d'autres neurones ou de l'environnement, et les transmettent au corps cellulaire. Le corps cellulaire intègre les signaux entrants et, si la somme de ces signaux dépasse un seuil de déclenchement, il envoie un signal électrique le long de l'axone, qui transmet l'information à d'autres neurones.</a:t>
            </a:r>
            <a:endParaRPr sz="1300">
              <a:solidFill>
                <a:srgbClr val="434343"/>
              </a:solidFill>
              <a:latin typeface="Hind Madurai"/>
              <a:ea typeface="Hind Madurai"/>
              <a:cs typeface="Hind Madurai"/>
              <a:sym typeface="Hind Madurai"/>
            </a:endParaRPr>
          </a:p>
        </p:txBody>
      </p:sp>
      <p:sp>
        <p:nvSpPr>
          <p:cNvPr id="817" name="Google Shape;817;p80"/>
          <p:cNvSpPr/>
          <p:nvPr/>
        </p:nvSpPr>
        <p:spPr>
          <a:xfrm>
            <a:off x="555125" y="781250"/>
            <a:ext cx="4017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Le neurone artificiel : Le Perceptron</a:t>
            </a:r>
            <a:endParaRPr b="1" sz="1600">
              <a:solidFill>
                <a:srgbClr val="FFFFFF"/>
              </a:solidFill>
            </a:endParaRPr>
          </a:p>
        </p:txBody>
      </p:sp>
      <p:cxnSp>
        <p:nvCxnSpPr>
          <p:cNvPr id="818" name="Google Shape;818;p8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819" name="Google Shape;819;p80"/>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81"/>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5" name="Google Shape;825;p81"/>
          <p:cNvCxnSpPr>
            <a:stCxn id="826" idx="7"/>
            <a:endCxn id="824"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826" name="Google Shape;826;p81"/>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1"/>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1"/>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9" name="Google Shape;829;p81"/>
          <p:cNvCxnSpPr>
            <a:stCxn id="827" idx="0"/>
            <a:endCxn id="824"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830" name="Google Shape;830;p81"/>
          <p:cNvCxnSpPr>
            <a:stCxn id="828" idx="1"/>
            <a:endCxn id="824"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sp>
        <p:nvSpPr>
          <p:cNvPr id="831" name="Google Shape;831;p81"/>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832" name="Google Shape;832;p81"/>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833" name="Google Shape;833;p81"/>
          <p:cNvSpPr txBox="1"/>
          <p:nvPr/>
        </p:nvSpPr>
        <p:spPr>
          <a:xfrm>
            <a:off x="3603850" y="1296350"/>
            <a:ext cx="4728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Un paramètre désigne une valeur ajustable dans un modèle qui est apprise à partir des données durant l'entraînement.</a:t>
            </a:r>
            <a:endParaRPr sz="1300">
              <a:solidFill>
                <a:srgbClr val="434343"/>
              </a:solidFill>
              <a:latin typeface="Hind Madurai"/>
              <a:ea typeface="Hind Madurai"/>
              <a:cs typeface="Hind Madurai"/>
              <a:sym typeface="Hind Madurai"/>
            </a:endParaRPr>
          </a:p>
        </p:txBody>
      </p:sp>
      <p:graphicFrame>
        <p:nvGraphicFramePr>
          <p:cNvPr id="834" name="Google Shape;834;p81"/>
          <p:cNvGraphicFramePr/>
          <p:nvPr/>
        </p:nvGraphicFramePr>
        <p:xfrm>
          <a:off x="3604000" y="207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835" name="Google Shape;835;p81"/>
          <p:cNvGraphicFramePr/>
          <p:nvPr/>
        </p:nvGraphicFramePr>
        <p:xfrm>
          <a:off x="5348313" y="207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836" name="Google Shape;836;p81"/>
          <p:cNvGraphicFramePr/>
          <p:nvPr/>
        </p:nvGraphicFramePr>
        <p:xfrm>
          <a:off x="6940250" y="207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837" name="Google Shape;837;p81"/>
          <p:cNvSpPr txBox="1"/>
          <p:nvPr/>
        </p:nvSpPr>
        <p:spPr>
          <a:xfrm>
            <a:off x="41078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38" name="Google Shape;838;p81"/>
          <p:cNvSpPr txBox="1"/>
          <p:nvPr/>
        </p:nvSpPr>
        <p:spPr>
          <a:xfrm>
            <a:off x="43448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839" name="Google Shape;839;p81"/>
          <p:cNvSpPr txBox="1"/>
          <p:nvPr/>
        </p:nvSpPr>
        <p:spPr>
          <a:xfrm>
            <a:off x="49192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40" name="Google Shape;840;p81"/>
          <p:cNvSpPr txBox="1"/>
          <p:nvPr/>
        </p:nvSpPr>
        <p:spPr>
          <a:xfrm>
            <a:off x="584000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41" name="Google Shape;841;p81"/>
          <p:cNvSpPr txBox="1"/>
          <p:nvPr/>
        </p:nvSpPr>
        <p:spPr>
          <a:xfrm>
            <a:off x="6076975"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842" name="Google Shape;842;p81"/>
          <p:cNvSpPr txBox="1"/>
          <p:nvPr/>
        </p:nvSpPr>
        <p:spPr>
          <a:xfrm>
            <a:off x="665145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43" name="Google Shape;843;p81"/>
          <p:cNvSpPr txBox="1"/>
          <p:nvPr/>
        </p:nvSpPr>
        <p:spPr>
          <a:xfrm>
            <a:off x="74327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44" name="Google Shape;844;p81"/>
          <p:cNvSpPr txBox="1"/>
          <p:nvPr/>
        </p:nvSpPr>
        <p:spPr>
          <a:xfrm>
            <a:off x="76697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845" name="Google Shape;845;p81"/>
          <p:cNvSpPr txBox="1"/>
          <p:nvPr/>
        </p:nvSpPr>
        <p:spPr>
          <a:xfrm>
            <a:off x="82441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46" name="Google Shape;846;p81"/>
          <p:cNvSpPr txBox="1"/>
          <p:nvPr/>
        </p:nvSpPr>
        <p:spPr>
          <a:xfrm>
            <a:off x="2893750" y="206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847" name="Google Shape;847;p81"/>
          <p:cNvSpPr txBox="1"/>
          <p:nvPr/>
        </p:nvSpPr>
        <p:spPr>
          <a:xfrm>
            <a:off x="856395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b1</a:t>
            </a:r>
            <a:endParaRPr sz="300"/>
          </a:p>
        </p:txBody>
      </p:sp>
      <p:sp>
        <p:nvSpPr>
          <p:cNvPr id="848" name="Google Shape;848;p81"/>
          <p:cNvSpPr/>
          <p:nvPr/>
        </p:nvSpPr>
        <p:spPr>
          <a:xfrm>
            <a:off x="555125" y="781250"/>
            <a:ext cx="4017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Paramètres d’un modèle</a:t>
            </a:r>
            <a:endParaRPr b="1" sz="1600">
              <a:solidFill>
                <a:srgbClr val="FFFFFF"/>
              </a:solidFill>
            </a:endParaRPr>
          </a:p>
        </p:txBody>
      </p:sp>
      <p:sp>
        <p:nvSpPr>
          <p:cNvPr id="849" name="Google Shape;849;p81"/>
          <p:cNvSpPr txBox="1"/>
          <p:nvPr/>
        </p:nvSpPr>
        <p:spPr>
          <a:xfrm>
            <a:off x="4746850" y="2878450"/>
            <a:ext cx="16392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14E32"/>
                </a:solidFill>
                <a:latin typeface="Hind Madurai"/>
                <a:ea typeface="Hind Madurai"/>
                <a:cs typeface="Hind Madurai"/>
                <a:sym typeface="Hind Madurai"/>
              </a:rPr>
              <a:t>z1 </a:t>
            </a:r>
            <a:r>
              <a:rPr b="1" lang="fr">
                <a:latin typeface="Hind Madurai"/>
                <a:ea typeface="Hind Madurai"/>
                <a:cs typeface="Hind Madurai"/>
                <a:sym typeface="Hind Madurai"/>
              </a:rPr>
              <a:t>&gt; 0  =&gt; </a:t>
            </a:r>
            <a:r>
              <a:rPr b="1" lang="fr">
                <a:solidFill>
                  <a:srgbClr val="A6E22E"/>
                </a:solidFill>
                <a:latin typeface="Hind Madurai"/>
                <a:ea typeface="Hind Madurai"/>
                <a:cs typeface="Hind Madurai"/>
                <a:sym typeface="Hind Madurai"/>
              </a:rPr>
              <a:t>Positif</a:t>
            </a:r>
            <a:endParaRPr b="1">
              <a:solidFill>
                <a:srgbClr val="A6E22E"/>
              </a:solidFill>
              <a:latin typeface="Hind Madurai"/>
              <a:ea typeface="Hind Madurai"/>
              <a:cs typeface="Hind Madurai"/>
              <a:sym typeface="Hind Madurai"/>
            </a:endParaRPr>
          </a:p>
          <a:p>
            <a:pPr indent="0" lvl="0" marL="0" rtl="0" algn="l">
              <a:spcBef>
                <a:spcPts val="0"/>
              </a:spcBef>
              <a:spcAft>
                <a:spcPts val="0"/>
              </a:spcAft>
              <a:buNone/>
            </a:pPr>
            <a:r>
              <a:rPr b="1" lang="fr">
                <a:solidFill>
                  <a:srgbClr val="F14E32"/>
                </a:solidFill>
                <a:latin typeface="Hind Madurai"/>
                <a:ea typeface="Hind Madurai"/>
                <a:cs typeface="Hind Madurai"/>
                <a:sym typeface="Hind Madurai"/>
              </a:rPr>
              <a:t>z1</a:t>
            </a:r>
            <a:r>
              <a:rPr b="1" lang="fr">
                <a:latin typeface="Hind Madurai"/>
                <a:ea typeface="Hind Madurai"/>
                <a:cs typeface="Hind Madurai"/>
                <a:sym typeface="Hind Madurai"/>
              </a:rPr>
              <a:t> &lt; 0  =&gt; </a:t>
            </a:r>
            <a:r>
              <a:rPr b="1" lang="fr">
                <a:solidFill>
                  <a:srgbClr val="DD3333"/>
                </a:solidFill>
                <a:latin typeface="Hind Madurai"/>
                <a:ea typeface="Hind Madurai"/>
                <a:cs typeface="Hind Madurai"/>
                <a:sym typeface="Hind Madurai"/>
              </a:rPr>
              <a:t>Négatif</a:t>
            </a:r>
            <a:endParaRPr b="1">
              <a:solidFill>
                <a:srgbClr val="DD3333"/>
              </a:solidFill>
              <a:latin typeface="Hind Madurai"/>
              <a:ea typeface="Hind Madurai"/>
              <a:cs typeface="Hind Madurai"/>
              <a:sym typeface="Hind Madurai"/>
            </a:endParaRPr>
          </a:p>
        </p:txBody>
      </p:sp>
      <p:cxnSp>
        <p:nvCxnSpPr>
          <p:cNvPr id="850" name="Google Shape;850;p8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851" name="Google Shape;851;p81"/>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graphicFrame>
        <p:nvGraphicFramePr>
          <p:cNvPr id="852" name="Google Shape;852;p81"/>
          <p:cNvGraphicFramePr/>
          <p:nvPr/>
        </p:nvGraphicFramePr>
        <p:xfrm>
          <a:off x="707700" y="2708200"/>
          <a:ext cx="3000000" cy="3000000"/>
        </p:xfrm>
        <a:graphic>
          <a:graphicData uri="http://schemas.openxmlformats.org/drawingml/2006/table">
            <a:tbl>
              <a:tblPr>
                <a:noFill/>
                <a:tableStyleId>{8F6CB169-0633-434F-9900-14CA49ACD625}</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 name="Shape 856"/>
        <p:cNvGrpSpPr/>
        <p:nvPr/>
      </p:nvGrpSpPr>
      <p:grpSpPr>
        <a:xfrm>
          <a:off x="0" y="0"/>
          <a:ext cx="0" cy="0"/>
          <a:chOff x="0" y="0"/>
          <a:chExt cx="0" cy="0"/>
        </a:xfrm>
      </p:grpSpPr>
      <p:sp>
        <p:nvSpPr>
          <p:cNvPr id="857" name="Google Shape;857;p82"/>
          <p:cNvSpPr/>
          <p:nvPr/>
        </p:nvSpPr>
        <p:spPr>
          <a:xfrm>
            <a:off x="1582350" y="1259925"/>
            <a:ext cx="5151000" cy="105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858" name="Google Shape;858;p82"/>
          <p:cNvGraphicFramePr/>
          <p:nvPr/>
        </p:nvGraphicFramePr>
        <p:xfrm>
          <a:off x="4299200" y="1618638"/>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Y</a:t>
                      </a:r>
                      <a:r>
                        <a:rPr lang="fr" sz="800"/>
                        <a:t>true</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859" name="Google Shape;859;p82"/>
          <p:cNvSpPr txBox="1"/>
          <p:nvPr/>
        </p:nvSpPr>
        <p:spPr>
          <a:xfrm>
            <a:off x="2625350" y="15782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W</a:t>
            </a:r>
            <a:endParaRPr sz="300"/>
          </a:p>
        </p:txBody>
      </p:sp>
      <p:sp>
        <p:nvSpPr>
          <p:cNvPr id="860" name="Google Shape;860;p82"/>
          <p:cNvSpPr txBox="1"/>
          <p:nvPr/>
        </p:nvSpPr>
        <p:spPr>
          <a:xfrm>
            <a:off x="3198950" y="16628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61" name="Google Shape;861;p82"/>
          <p:cNvSpPr txBox="1"/>
          <p:nvPr/>
        </p:nvSpPr>
        <p:spPr>
          <a:xfrm>
            <a:off x="3435925" y="15782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α</a:t>
            </a:r>
            <a:endParaRPr sz="300"/>
          </a:p>
        </p:txBody>
      </p:sp>
      <p:sp>
        <p:nvSpPr>
          <p:cNvPr id="862" name="Google Shape;862;p82"/>
          <p:cNvSpPr txBox="1"/>
          <p:nvPr/>
        </p:nvSpPr>
        <p:spPr>
          <a:xfrm>
            <a:off x="3954350" y="150128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sp>
        <p:nvSpPr>
          <p:cNvPr id="863" name="Google Shape;863;p82"/>
          <p:cNvSpPr txBox="1"/>
          <p:nvPr/>
        </p:nvSpPr>
        <p:spPr>
          <a:xfrm>
            <a:off x="4791675" y="16628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64" name="Google Shape;864;p82"/>
          <p:cNvSpPr txBox="1"/>
          <p:nvPr/>
        </p:nvSpPr>
        <p:spPr>
          <a:xfrm>
            <a:off x="5831225" y="16628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65" name="Google Shape;865;p82"/>
          <p:cNvSpPr txBox="1"/>
          <p:nvPr/>
        </p:nvSpPr>
        <p:spPr>
          <a:xfrm>
            <a:off x="1786875" y="1612750"/>
            <a:ext cx="6849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W’   =</a:t>
            </a:r>
            <a:endParaRPr/>
          </a:p>
        </p:txBody>
      </p:sp>
      <p:sp>
        <p:nvSpPr>
          <p:cNvPr id="866" name="Google Shape;866;p82"/>
          <p:cNvSpPr txBox="1"/>
          <p:nvPr/>
        </p:nvSpPr>
        <p:spPr>
          <a:xfrm>
            <a:off x="5582975" y="150128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graphicFrame>
        <p:nvGraphicFramePr>
          <p:cNvPr id="867" name="Google Shape;867;p82"/>
          <p:cNvGraphicFramePr/>
          <p:nvPr/>
        </p:nvGraphicFramePr>
        <p:xfrm>
          <a:off x="5095563" y="1618638"/>
          <a:ext cx="3000000" cy="3000000"/>
        </p:xfrm>
        <a:graphic>
          <a:graphicData uri="http://schemas.openxmlformats.org/drawingml/2006/table">
            <a:tbl>
              <a:tblPr>
                <a:noFill/>
                <a:tableStyleId>{8F6CB169-0633-434F-9900-14CA49ACD625}</a:tableStyleId>
              </a:tblPr>
              <a:tblGrid>
                <a:gridCol w="619425"/>
              </a:tblGrid>
              <a:tr h="518125">
                <a:tc>
                  <a:txBody>
                    <a:bodyPr/>
                    <a:lstStyle/>
                    <a:p>
                      <a:pPr indent="0" lvl="0" marL="0" rtl="0" algn="ctr">
                        <a:spcBef>
                          <a:spcPts val="0"/>
                        </a:spcBef>
                        <a:spcAft>
                          <a:spcPts val="0"/>
                        </a:spcAft>
                        <a:buNone/>
                      </a:pPr>
                      <a:r>
                        <a:rPr lang="fr"/>
                        <a:t>Y</a:t>
                      </a:r>
                      <a:r>
                        <a:rPr lang="fr" sz="800"/>
                        <a:t>pred</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868" name="Google Shape;868;p82"/>
          <p:cNvSpPr txBox="1"/>
          <p:nvPr/>
        </p:nvSpPr>
        <p:spPr>
          <a:xfrm>
            <a:off x="6019700" y="15935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X</a:t>
            </a:r>
            <a:endParaRPr sz="300"/>
          </a:p>
        </p:txBody>
      </p:sp>
      <p:sp>
        <p:nvSpPr>
          <p:cNvPr id="869" name="Google Shape;869;p82"/>
          <p:cNvSpPr/>
          <p:nvPr/>
        </p:nvSpPr>
        <p:spPr>
          <a:xfrm>
            <a:off x="1582350" y="3240175"/>
            <a:ext cx="5151000" cy="105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870" name="Google Shape;870;p82"/>
          <p:cNvGraphicFramePr/>
          <p:nvPr/>
        </p:nvGraphicFramePr>
        <p:xfrm>
          <a:off x="4171450" y="3629188"/>
          <a:ext cx="3000000" cy="3000000"/>
        </p:xfrm>
        <a:graphic>
          <a:graphicData uri="http://schemas.openxmlformats.org/drawingml/2006/table">
            <a:tbl>
              <a:tblPr>
                <a:noFill/>
                <a:tableStyleId>{8F6CB169-0633-434F-9900-14CA49ACD625}</a:tableStyleId>
              </a:tblPr>
              <a:tblGrid>
                <a:gridCol w="619425"/>
              </a:tblGrid>
              <a:tr h="396200">
                <a:tc>
                  <a:txBody>
                    <a:bodyPr/>
                    <a:lstStyle/>
                    <a:p>
                      <a:pPr indent="0" lvl="0" marL="0" rtl="0" algn="ctr">
                        <a:spcBef>
                          <a:spcPts val="0"/>
                        </a:spcBef>
                        <a:spcAft>
                          <a:spcPts val="0"/>
                        </a:spcAft>
                        <a:buNone/>
                      </a:pPr>
                      <a:r>
                        <a:rPr lang="fr"/>
                        <a:t>Y</a:t>
                      </a:r>
                      <a:r>
                        <a:rPr lang="fr" sz="850">
                          <a:solidFill>
                            <a:srgbClr val="21212B"/>
                          </a:solidFill>
                          <a:latin typeface="Times New Roman"/>
                          <a:ea typeface="Times New Roman"/>
                          <a:cs typeface="Times New Roman"/>
                          <a:sym typeface="Times New Roman"/>
                        </a:rPr>
                        <a:t>(i)</a:t>
                      </a:r>
                      <a:r>
                        <a:rPr lang="fr" sz="800"/>
                        <a:t>true</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871" name="Google Shape;871;p82"/>
          <p:cNvSpPr txBox="1"/>
          <p:nvPr/>
        </p:nvSpPr>
        <p:spPr>
          <a:xfrm>
            <a:off x="2625350" y="358880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W</a:t>
            </a:r>
            <a:r>
              <a:rPr lang="fr" sz="850">
                <a:solidFill>
                  <a:srgbClr val="21212B"/>
                </a:solidFill>
                <a:latin typeface="Times New Roman"/>
                <a:ea typeface="Times New Roman"/>
                <a:cs typeface="Times New Roman"/>
                <a:sym typeface="Times New Roman"/>
              </a:rPr>
              <a:t>(i)</a:t>
            </a:r>
            <a:endParaRPr sz="300"/>
          </a:p>
        </p:txBody>
      </p:sp>
      <p:sp>
        <p:nvSpPr>
          <p:cNvPr id="872" name="Google Shape;872;p82"/>
          <p:cNvSpPr txBox="1"/>
          <p:nvPr/>
        </p:nvSpPr>
        <p:spPr>
          <a:xfrm>
            <a:off x="3198950" y="367338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73" name="Google Shape;873;p82"/>
          <p:cNvSpPr txBox="1"/>
          <p:nvPr/>
        </p:nvSpPr>
        <p:spPr>
          <a:xfrm>
            <a:off x="3435925" y="358880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α</a:t>
            </a:r>
            <a:endParaRPr sz="300"/>
          </a:p>
        </p:txBody>
      </p:sp>
      <p:sp>
        <p:nvSpPr>
          <p:cNvPr id="874" name="Google Shape;874;p82"/>
          <p:cNvSpPr txBox="1"/>
          <p:nvPr/>
        </p:nvSpPr>
        <p:spPr>
          <a:xfrm>
            <a:off x="3954350" y="351183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sp>
        <p:nvSpPr>
          <p:cNvPr id="875" name="Google Shape;875;p82"/>
          <p:cNvSpPr txBox="1"/>
          <p:nvPr/>
        </p:nvSpPr>
        <p:spPr>
          <a:xfrm>
            <a:off x="4791675" y="367338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76" name="Google Shape;876;p82"/>
          <p:cNvSpPr txBox="1"/>
          <p:nvPr/>
        </p:nvSpPr>
        <p:spPr>
          <a:xfrm>
            <a:off x="5831225" y="367338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77" name="Google Shape;877;p82"/>
          <p:cNvSpPr txBox="1"/>
          <p:nvPr/>
        </p:nvSpPr>
        <p:spPr>
          <a:xfrm>
            <a:off x="1711975" y="3623300"/>
            <a:ext cx="9135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W’ </a:t>
            </a:r>
            <a:r>
              <a:rPr lang="fr" sz="850">
                <a:solidFill>
                  <a:srgbClr val="21212B"/>
                </a:solidFill>
                <a:latin typeface="Times New Roman"/>
                <a:ea typeface="Times New Roman"/>
                <a:cs typeface="Times New Roman"/>
                <a:sym typeface="Times New Roman"/>
              </a:rPr>
              <a:t>(i)</a:t>
            </a:r>
            <a:r>
              <a:rPr lang="fr" sz="1450">
                <a:solidFill>
                  <a:srgbClr val="21212B"/>
                </a:solidFill>
                <a:latin typeface="Times New Roman"/>
                <a:ea typeface="Times New Roman"/>
                <a:cs typeface="Times New Roman"/>
                <a:sym typeface="Times New Roman"/>
              </a:rPr>
              <a:t>  =</a:t>
            </a:r>
            <a:endParaRPr/>
          </a:p>
        </p:txBody>
      </p:sp>
      <p:sp>
        <p:nvSpPr>
          <p:cNvPr id="878" name="Google Shape;878;p82"/>
          <p:cNvSpPr txBox="1"/>
          <p:nvPr/>
        </p:nvSpPr>
        <p:spPr>
          <a:xfrm>
            <a:off x="5582975" y="351183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graphicFrame>
        <p:nvGraphicFramePr>
          <p:cNvPr id="879" name="Google Shape;879;p82"/>
          <p:cNvGraphicFramePr/>
          <p:nvPr/>
        </p:nvGraphicFramePr>
        <p:xfrm>
          <a:off x="5095563" y="3629188"/>
          <a:ext cx="3000000" cy="3000000"/>
        </p:xfrm>
        <a:graphic>
          <a:graphicData uri="http://schemas.openxmlformats.org/drawingml/2006/table">
            <a:tbl>
              <a:tblPr>
                <a:noFill/>
                <a:tableStyleId>{8F6CB169-0633-434F-9900-14CA49ACD625}</a:tableStyleId>
              </a:tblPr>
              <a:tblGrid>
                <a:gridCol w="619425"/>
              </a:tblGrid>
              <a:tr h="518125">
                <a:tc>
                  <a:txBody>
                    <a:bodyPr/>
                    <a:lstStyle/>
                    <a:p>
                      <a:pPr indent="0" lvl="0" marL="0" rtl="0" algn="ctr">
                        <a:spcBef>
                          <a:spcPts val="0"/>
                        </a:spcBef>
                        <a:spcAft>
                          <a:spcPts val="0"/>
                        </a:spcAft>
                        <a:buNone/>
                      </a:pPr>
                      <a:r>
                        <a:rPr lang="fr"/>
                        <a:t>Y</a:t>
                      </a:r>
                      <a:r>
                        <a:rPr lang="fr" sz="850">
                          <a:solidFill>
                            <a:srgbClr val="21212B"/>
                          </a:solidFill>
                          <a:latin typeface="Times New Roman"/>
                          <a:ea typeface="Times New Roman"/>
                          <a:cs typeface="Times New Roman"/>
                          <a:sym typeface="Times New Roman"/>
                        </a:rPr>
                        <a:t>(i)</a:t>
                      </a:r>
                      <a:r>
                        <a:rPr lang="fr" sz="800"/>
                        <a:t>pred</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880" name="Google Shape;880;p82"/>
          <p:cNvSpPr txBox="1"/>
          <p:nvPr/>
        </p:nvSpPr>
        <p:spPr>
          <a:xfrm>
            <a:off x="6019700" y="360410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X</a:t>
            </a:r>
            <a:r>
              <a:rPr lang="fr" sz="850">
                <a:solidFill>
                  <a:srgbClr val="21212B"/>
                </a:solidFill>
                <a:latin typeface="Times New Roman"/>
                <a:ea typeface="Times New Roman"/>
                <a:cs typeface="Times New Roman"/>
                <a:sym typeface="Times New Roman"/>
              </a:rPr>
              <a:t>(i)</a:t>
            </a:r>
            <a:endParaRPr sz="300"/>
          </a:p>
        </p:txBody>
      </p:sp>
      <p:sp>
        <p:nvSpPr>
          <p:cNvPr id="881" name="Google Shape;881;p82"/>
          <p:cNvSpPr txBox="1"/>
          <p:nvPr/>
        </p:nvSpPr>
        <p:spPr>
          <a:xfrm>
            <a:off x="1582350" y="4345675"/>
            <a:ext cx="5151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Les poids sont mis-à-jour à chaque prédiction, ou après chaque lot de données (également appelé bach).</a:t>
            </a:r>
            <a:endParaRPr/>
          </a:p>
        </p:txBody>
      </p:sp>
      <p:sp>
        <p:nvSpPr>
          <p:cNvPr id="882" name="Google Shape;882;p82"/>
          <p:cNvSpPr txBox="1"/>
          <p:nvPr/>
        </p:nvSpPr>
        <p:spPr>
          <a:xfrm>
            <a:off x="1582350" y="2485425"/>
            <a:ext cx="5151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Où W’ sont les </a:t>
            </a:r>
            <a:r>
              <a:rPr b="1" lang="fr" sz="1300">
                <a:solidFill>
                  <a:srgbClr val="434343"/>
                </a:solidFill>
                <a:latin typeface="Hind Madurai"/>
                <a:ea typeface="Hind Madurai"/>
                <a:cs typeface="Hind Madurai"/>
                <a:sym typeface="Hind Madurai"/>
              </a:rPr>
              <a:t>poids</a:t>
            </a:r>
            <a:r>
              <a:rPr lang="fr" sz="1300">
                <a:solidFill>
                  <a:srgbClr val="434343"/>
                </a:solidFill>
                <a:latin typeface="Hind Madurai"/>
                <a:ea typeface="Hind Madurai"/>
                <a:cs typeface="Hind Madurai"/>
                <a:sym typeface="Hind Madurai"/>
              </a:rPr>
              <a:t> actualisés, α est appelé le </a:t>
            </a:r>
            <a:r>
              <a:rPr b="1" lang="fr" sz="1300">
                <a:solidFill>
                  <a:srgbClr val="434343"/>
                </a:solidFill>
                <a:latin typeface="Hind Madurai"/>
                <a:ea typeface="Hind Madurai"/>
                <a:cs typeface="Hind Madurai"/>
                <a:sym typeface="Hind Madurai"/>
              </a:rPr>
              <a:t>learning rate </a:t>
            </a:r>
            <a:r>
              <a:rPr lang="fr" sz="1300">
                <a:solidFill>
                  <a:srgbClr val="434343"/>
                </a:solidFill>
                <a:latin typeface="Hind Madurai"/>
                <a:ea typeface="Hind Madurai"/>
                <a:cs typeface="Hind Madurai"/>
                <a:sym typeface="Hind Madurai"/>
              </a:rPr>
              <a:t>et Y le label prédit et réel.</a:t>
            </a:r>
            <a:endParaRPr sz="1300">
              <a:solidFill>
                <a:srgbClr val="434343"/>
              </a:solidFill>
              <a:latin typeface="Hind Madurai"/>
              <a:ea typeface="Hind Madurai"/>
              <a:cs typeface="Hind Madurai"/>
              <a:sym typeface="Hind Madurai"/>
            </a:endParaRPr>
          </a:p>
        </p:txBody>
      </p:sp>
      <p:sp>
        <p:nvSpPr>
          <p:cNvPr id="883" name="Google Shape;883;p82"/>
          <p:cNvSpPr txBox="1"/>
          <p:nvPr/>
        </p:nvSpPr>
        <p:spPr>
          <a:xfrm>
            <a:off x="595800" y="654350"/>
            <a:ext cx="8110800" cy="36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Mise à jour des poids du perceptron.</a:t>
            </a:r>
            <a:endParaRPr sz="1300">
              <a:solidFill>
                <a:srgbClr val="434343"/>
              </a:solidFill>
              <a:latin typeface="Hind Madurai"/>
              <a:ea typeface="Hind Madurai"/>
              <a:cs typeface="Hind Madurai"/>
              <a:sym typeface="Hind Madurai"/>
            </a:endParaRPr>
          </a:p>
        </p:txBody>
      </p:sp>
      <p:cxnSp>
        <p:nvCxnSpPr>
          <p:cNvPr id="884" name="Google Shape;884;p8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885" name="Google Shape;885;p82"/>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9" name="Shape 889"/>
        <p:cNvGrpSpPr/>
        <p:nvPr/>
      </p:nvGrpSpPr>
      <p:grpSpPr>
        <a:xfrm>
          <a:off x="0" y="0"/>
          <a:ext cx="0" cy="0"/>
          <a:chOff x="0" y="0"/>
          <a:chExt cx="0" cy="0"/>
        </a:xfrm>
      </p:grpSpPr>
      <p:sp>
        <p:nvSpPr>
          <p:cNvPr id="890" name="Google Shape;890;p83"/>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3"/>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3"/>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3"/>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4" name="Google Shape;894;p83"/>
          <p:cNvCxnSpPr>
            <a:stCxn id="895" idx="7"/>
            <a:endCxn id="890"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895" name="Google Shape;895;p83"/>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3"/>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3"/>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8" name="Google Shape;898;p83"/>
          <p:cNvCxnSpPr>
            <a:stCxn id="895" idx="0"/>
            <a:endCxn id="891"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899" name="Google Shape;899;p83"/>
          <p:cNvCxnSpPr>
            <a:stCxn id="895" idx="6"/>
            <a:endCxn id="892"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900" name="Google Shape;900;p83"/>
          <p:cNvCxnSpPr>
            <a:stCxn id="895" idx="5"/>
            <a:endCxn id="893"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901" name="Google Shape;901;p83"/>
          <p:cNvCxnSpPr>
            <a:stCxn id="896" idx="0"/>
            <a:endCxn id="890"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902" name="Google Shape;902;p83"/>
          <p:cNvCxnSpPr>
            <a:stCxn id="896" idx="0"/>
            <a:endCxn id="891"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903" name="Google Shape;903;p83"/>
          <p:cNvCxnSpPr>
            <a:stCxn id="896" idx="5"/>
            <a:endCxn id="892"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904" name="Google Shape;904;p83"/>
          <p:cNvCxnSpPr>
            <a:stCxn id="896" idx="4"/>
            <a:endCxn id="893"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905" name="Google Shape;905;p83"/>
          <p:cNvCxnSpPr>
            <a:stCxn id="897" idx="1"/>
            <a:endCxn id="890"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906" name="Google Shape;906;p83"/>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907" name="Google Shape;907;p83"/>
          <p:cNvCxnSpPr>
            <a:stCxn id="897" idx="5"/>
            <a:endCxn id="892"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908" name="Google Shape;908;p83"/>
          <p:cNvCxnSpPr>
            <a:stCxn id="897" idx="4"/>
            <a:endCxn id="893"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909" name="Google Shape;909;p83"/>
          <p:cNvSpPr txBox="1"/>
          <p:nvPr/>
        </p:nvSpPr>
        <p:spPr>
          <a:xfrm>
            <a:off x="1391525" y="1372550"/>
            <a:ext cx="25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p:txBody>
      </p:sp>
      <p:sp>
        <p:nvSpPr>
          <p:cNvPr id="910" name="Google Shape;910;p83"/>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911" name="Google Shape;911;p83"/>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912" name="Google Shape;912;p83"/>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913" name="Google Shape;913;p83"/>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914" name="Google Shape;914;p83"/>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graphicFrame>
        <p:nvGraphicFramePr>
          <p:cNvPr id="915" name="Google Shape;915;p83"/>
          <p:cNvGraphicFramePr/>
          <p:nvPr/>
        </p:nvGraphicFramePr>
        <p:xfrm>
          <a:off x="3604000" y="207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16" name="Google Shape;916;p83"/>
          <p:cNvGraphicFramePr/>
          <p:nvPr/>
        </p:nvGraphicFramePr>
        <p:xfrm>
          <a:off x="5348313" y="207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17" name="Google Shape;917;p83"/>
          <p:cNvGraphicFramePr/>
          <p:nvPr/>
        </p:nvGraphicFramePr>
        <p:xfrm>
          <a:off x="6940250" y="207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918" name="Google Shape;918;p83"/>
          <p:cNvSpPr txBox="1"/>
          <p:nvPr/>
        </p:nvSpPr>
        <p:spPr>
          <a:xfrm>
            <a:off x="41078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19" name="Google Shape;919;p83"/>
          <p:cNvSpPr txBox="1"/>
          <p:nvPr/>
        </p:nvSpPr>
        <p:spPr>
          <a:xfrm>
            <a:off x="43448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920" name="Google Shape;920;p83"/>
          <p:cNvSpPr txBox="1"/>
          <p:nvPr/>
        </p:nvSpPr>
        <p:spPr>
          <a:xfrm>
            <a:off x="49192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21" name="Google Shape;921;p83"/>
          <p:cNvSpPr txBox="1"/>
          <p:nvPr/>
        </p:nvSpPr>
        <p:spPr>
          <a:xfrm>
            <a:off x="584000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22" name="Google Shape;922;p83"/>
          <p:cNvSpPr txBox="1"/>
          <p:nvPr/>
        </p:nvSpPr>
        <p:spPr>
          <a:xfrm>
            <a:off x="6076975"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923" name="Google Shape;923;p83"/>
          <p:cNvSpPr txBox="1"/>
          <p:nvPr/>
        </p:nvSpPr>
        <p:spPr>
          <a:xfrm>
            <a:off x="665145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24" name="Google Shape;924;p83"/>
          <p:cNvSpPr txBox="1"/>
          <p:nvPr/>
        </p:nvSpPr>
        <p:spPr>
          <a:xfrm>
            <a:off x="74327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25" name="Google Shape;925;p83"/>
          <p:cNvSpPr txBox="1"/>
          <p:nvPr/>
        </p:nvSpPr>
        <p:spPr>
          <a:xfrm>
            <a:off x="76697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926" name="Google Shape;926;p83"/>
          <p:cNvSpPr txBox="1"/>
          <p:nvPr/>
        </p:nvSpPr>
        <p:spPr>
          <a:xfrm>
            <a:off x="82441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27" name="Google Shape;927;p83"/>
          <p:cNvSpPr txBox="1"/>
          <p:nvPr/>
        </p:nvSpPr>
        <p:spPr>
          <a:xfrm>
            <a:off x="2893750" y="206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928" name="Google Shape;928;p83"/>
          <p:cNvSpPr txBox="1"/>
          <p:nvPr/>
        </p:nvSpPr>
        <p:spPr>
          <a:xfrm>
            <a:off x="856395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b1</a:t>
            </a:r>
            <a:endParaRPr sz="300"/>
          </a:p>
        </p:txBody>
      </p:sp>
      <p:graphicFrame>
        <p:nvGraphicFramePr>
          <p:cNvPr id="929" name="Google Shape;929;p83"/>
          <p:cNvGraphicFramePr/>
          <p:nvPr/>
        </p:nvGraphicFramePr>
        <p:xfrm>
          <a:off x="3594600" y="284791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30" name="Google Shape;930;p83"/>
          <p:cNvGraphicFramePr/>
          <p:nvPr/>
        </p:nvGraphicFramePr>
        <p:xfrm>
          <a:off x="5338913" y="284791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31" name="Google Shape;931;p83"/>
          <p:cNvGraphicFramePr/>
          <p:nvPr/>
        </p:nvGraphicFramePr>
        <p:xfrm>
          <a:off x="6930850" y="284791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932" name="Google Shape;932;p83"/>
          <p:cNvSpPr txBox="1"/>
          <p:nvPr/>
        </p:nvSpPr>
        <p:spPr>
          <a:xfrm>
            <a:off x="40984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33" name="Google Shape;933;p83"/>
          <p:cNvSpPr txBox="1"/>
          <p:nvPr/>
        </p:nvSpPr>
        <p:spPr>
          <a:xfrm>
            <a:off x="433540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934" name="Google Shape;934;p83"/>
          <p:cNvSpPr txBox="1"/>
          <p:nvPr/>
        </p:nvSpPr>
        <p:spPr>
          <a:xfrm>
            <a:off x="49098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35" name="Google Shape;935;p83"/>
          <p:cNvSpPr txBox="1"/>
          <p:nvPr/>
        </p:nvSpPr>
        <p:spPr>
          <a:xfrm>
            <a:off x="583060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36" name="Google Shape;936;p83"/>
          <p:cNvSpPr txBox="1"/>
          <p:nvPr/>
        </p:nvSpPr>
        <p:spPr>
          <a:xfrm>
            <a:off x="6067575" y="2807525"/>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937" name="Google Shape;937;p83"/>
          <p:cNvSpPr txBox="1"/>
          <p:nvPr/>
        </p:nvSpPr>
        <p:spPr>
          <a:xfrm>
            <a:off x="664205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38" name="Google Shape;938;p83"/>
          <p:cNvSpPr txBox="1"/>
          <p:nvPr/>
        </p:nvSpPr>
        <p:spPr>
          <a:xfrm>
            <a:off x="74233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39" name="Google Shape;939;p83"/>
          <p:cNvSpPr txBox="1"/>
          <p:nvPr/>
        </p:nvSpPr>
        <p:spPr>
          <a:xfrm>
            <a:off x="7660300" y="2807525"/>
            <a:ext cx="583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940" name="Google Shape;940;p83"/>
          <p:cNvSpPr txBox="1"/>
          <p:nvPr/>
        </p:nvSpPr>
        <p:spPr>
          <a:xfrm>
            <a:off x="82347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41" name="Google Shape;941;p83"/>
          <p:cNvSpPr txBox="1"/>
          <p:nvPr/>
        </p:nvSpPr>
        <p:spPr>
          <a:xfrm>
            <a:off x="2884350" y="284202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942" name="Google Shape;942;p83"/>
          <p:cNvSpPr txBox="1"/>
          <p:nvPr/>
        </p:nvSpPr>
        <p:spPr>
          <a:xfrm>
            <a:off x="855455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b2</a:t>
            </a:r>
            <a:endParaRPr sz="300"/>
          </a:p>
        </p:txBody>
      </p:sp>
      <p:cxnSp>
        <p:nvCxnSpPr>
          <p:cNvPr id="943" name="Google Shape;943;p8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944" name="Google Shape;944;p83"/>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graphicFrame>
        <p:nvGraphicFramePr>
          <p:cNvPr id="945" name="Google Shape;945;p83"/>
          <p:cNvGraphicFramePr/>
          <p:nvPr/>
        </p:nvGraphicFramePr>
        <p:xfrm>
          <a:off x="707700" y="2708200"/>
          <a:ext cx="3000000" cy="3000000"/>
        </p:xfrm>
        <a:graphic>
          <a:graphicData uri="http://schemas.openxmlformats.org/drawingml/2006/table">
            <a:tbl>
              <a:tblPr>
                <a:noFill/>
                <a:tableStyleId>{8F6CB169-0633-434F-9900-14CA49ACD625}</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9" name="Shape 949"/>
        <p:cNvGrpSpPr/>
        <p:nvPr/>
      </p:nvGrpSpPr>
      <p:grpSpPr>
        <a:xfrm>
          <a:off x="0" y="0"/>
          <a:ext cx="0" cy="0"/>
          <a:chOff x="0" y="0"/>
          <a:chExt cx="0" cy="0"/>
        </a:xfrm>
      </p:grpSpPr>
      <p:sp>
        <p:nvSpPr>
          <p:cNvPr id="950" name="Google Shape;950;p84"/>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4"/>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4"/>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4"/>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 name="Google Shape;954;p84"/>
          <p:cNvCxnSpPr>
            <a:stCxn id="955" idx="7"/>
            <a:endCxn id="950"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955" name="Google Shape;955;p84"/>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4"/>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4"/>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8" name="Google Shape;958;p84"/>
          <p:cNvCxnSpPr>
            <a:stCxn id="955" idx="0"/>
            <a:endCxn id="951"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959" name="Google Shape;959;p84"/>
          <p:cNvCxnSpPr>
            <a:stCxn id="955" idx="6"/>
            <a:endCxn id="952"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960" name="Google Shape;960;p84"/>
          <p:cNvCxnSpPr>
            <a:stCxn id="955" idx="5"/>
            <a:endCxn id="953"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961" name="Google Shape;961;p84"/>
          <p:cNvCxnSpPr>
            <a:stCxn id="956" idx="0"/>
            <a:endCxn id="950"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962" name="Google Shape;962;p84"/>
          <p:cNvCxnSpPr>
            <a:stCxn id="956" idx="0"/>
            <a:endCxn id="951"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963" name="Google Shape;963;p84"/>
          <p:cNvCxnSpPr>
            <a:stCxn id="956" idx="5"/>
            <a:endCxn id="952"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964" name="Google Shape;964;p84"/>
          <p:cNvCxnSpPr>
            <a:stCxn id="956" idx="4"/>
            <a:endCxn id="953"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965" name="Google Shape;965;p84"/>
          <p:cNvCxnSpPr>
            <a:stCxn id="957" idx="1"/>
            <a:endCxn id="950"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966" name="Google Shape;966;p84"/>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967" name="Google Shape;967;p84"/>
          <p:cNvCxnSpPr>
            <a:stCxn id="957" idx="5"/>
            <a:endCxn id="952"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968" name="Google Shape;968;p84"/>
          <p:cNvCxnSpPr>
            <a:stCxn id="957" idx="4"/>
            <a:endCxn id="953"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969" name="Google Shape;969;p84"/>
          <p:cNvSpPr txBox="1"/>
          <p:nvPr/>
        </p:nvSpPr>
        <p:spPr>
          <a:xfrm>
            <a:off x="1391525" y="1372550"/>
            <a:ext cx="25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p:txBody>
      </p:sp>
      <p:sp>
        <p:nvSpPr>
          <p:cNvPr id="970" name="Google Shape;970;p84"/>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971" name="Google Shape;971;p84"/>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972" name="Google Shape;972;p84"/>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973" name="Google Shape;973;p84"/>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graphicFrame>
        <p:nvGraphicFramePr>
          <p:cNvPr id="974" name="Google Shape;974;p84"/>
          <p:cNvGraphicFramePr/>
          <p:nvPr/>
        </p:nvGraphicFramePr>
        <p:xfrm>
          <a:off x="3604000" y="207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75" name="Google Shape;975;p84"/>
          <p:cNvGraphicFramePr/>
          <p:nvPr/>
        </p:nvGraphicFramePr>
        <p:xfrm>
          <a:off x="5348313" y="207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76" name="Google Shape;976;p84"/>
          <p:cNvGraphicFramePr/>
          <p:nvPr/>
        </p:nvGraphicFramePr>
        <p:xfrm>
          <a:off x="6940250" y="207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977" name="Google Shape;977;p84"/>
          <p:cNvSpPr txBox="1"/>
          <p:nvPr/>
        </p:nvSpPr>
        <p:spPr>
          <a:xfrm>
            <a:off x="41078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78" name="Google Shape;978;p84"/>
          <p:cNvSpPr txBox="1"/>
          <p:nvPr/>
        </p:nvSpPr>
        <p:spPr>
          <a:xfrm>
            <a:off x="43448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979" name="Google Shape;979;p84"/>
          <p:cNvSpPr txBox="1"/>
          <p:nvPr/>
        </p:nvSpPr>
        <p:spPr>
          <a:xfrm>
            <a:off x="49192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80" name="Google Shape;980;p84"/>
          <p:cNvSpPr txBox="1"/>
          <p:nvPr/>
        </p:nvSpPr>
        <p:spPr>
          <a:xfrm>
            <a:off x="584000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81" name="Google Shape;981;p84"/>
          <p:cNvSpPr txBox="1"/>
          <p:nvPr/>
        </p:nvSpPr>
        <p:spPr>
          <a:xfrm>
            <a:off x="6076975"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982" name="Google Shape;982;p84"/>
          <p:cNvSpPr txBox="1"/>
          <p:nvPr/>
        </p:nvSpPr>
        <p:spPr>
          <a:xfrm>
            <a:off x="665145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83" name="Google Shape;983;p84"/>
          <p:cNvSpPr txBox="1"/>
          <p:nvPr/>
        </p:nvSpPr>
        <p:spPr>
          <a:xfrm>
            <a:off x="74327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84" name="Google Shape;984;p84"/>
          <p:cNvSpPr txBox="1"/>
          <p:nvPr/>
        </p:nvSpPr>
        <p:spPr>
          <a:xfrm>
            <a:off x="76697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985" name="Google Shape;985;p84"/>
          <p:cNvSpPr txBox="1"/>
          <p:nvPr/>
        </p:nvSpPr>
        <p:spPr>
          <a:xfrm>
            <a:off x="82441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86" name="Google Shape;986;p84"/>
          <p:cNvSpPr txBox="1"/>
          <p:nvPr/>
        </p:nvSpPr>
        <p:spPr>
          <a:xfrm>
            <a:off x="2893750" y="206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987" name="Google Shape;987;p84"/>
          <p:cNvSpPr txBox="1"/>
          <p:nvPr/>
        </p:nvSpPr>
        <p:spPr>
          <a:xfrm>
            <a:off x="856395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b1</a:t>
            </a:r>
            <a:endParaRPr sz="300"/>
          </a:p>
        </p:txBody>
      </p:sp>
      <p:graphicFrame>
        <p:nvGraphicFramePr>
          <p:cNvPr id="988" name="Google Shape;988;p84"/>
          <p:cNvGraphicFramePr/>
          <p:nvPr/>
        </p:nvGraphicFramePr>
        <p:xfrm>
          <a:off x="3594600" y="284791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89" name="Google Shape;989;p84"/>
          <p:cNvGraphicFramePr/>
          <p:nvPr/>
        </p:nvGraphicFramePr>
        <p:xfrm>
          <a:off x="5338913" y="284791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90" name="Google Shape;990;p84"/>
          <p:cNvGraphicFramePr/>
          <p:nvPr/>
        </p:nvGraphicFramePr>
        <p:xfrm>
          <a:off x="6930850" y="284791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991" name="Google Shape;991;p84"/>
          <p:cNvSpPr txBox="1"/>
          <p:nvPr/>
        </p:nvSpPr>
        <p:spPr>
          <a:xfrm>
            <a:off x="40984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92" name="Google Shape;992;p84"/>
          <p:cNvSpPr txBox="1"/>
          <p:nvPr/>
        </p:nvSpPr>
        <p:spPr>
          <a:xfrm>
            <a:off x="433540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993" name="Google Shape;993;p84"/>
          <p:cNvSpPr txBox="1"/>
          <p:nvPr/>
        </p:nvSpPr>
        <p:spPr>
          <a:xfrm>
            <a:off x="49098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94" name="Google Shape;994;p84"/>
          <p:cNvSpPr txBox="1"/>
          <p:nvPr/>
        </p:nvSpPr>
        <p:spPr>
          <a:xfrm>
            <a:off x="583060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95" name="Google Shape;995;p84"/>
          <p:cNvSpPr txBox="1"/>
          <p:nvPr/>
        </p:nvSpPr>
        <p:spPr>
          <a:xfrm>
            <a:off x="6067575" y="2807525"/>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996" name="Google Shape;996;p84"/>
          <p:cNvSpPr txBox="1"/>
          <p:nvPr/>
        </p:nvSpPr>
        <p:spPr>
          <a:xfrm>
            <a:off x="664205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97" name="Google Shape;997;p84"/>
          <p:cNvSpPr txBox="1"/>
          <p:nvPr/>
        </p:nvSpPr>
        <p:spPr>
          <a:xfrm>
            <a:off x="74233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98" name="Google Shape;998;p84"/>
          <p:cNvSpPr txBox="1"/>
          <p:nvPr/>
        </p:nvSpPr>
        <p:spPr>
          <a:xfrm>
            <a:off x="7660300" y="2807525"/>
            <a:ext cx="583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999" name="Google Shape;999;p84"/>
          <p:cNvSpPr txBox="1"/>
          <p:nvPr/>
        </p:nvSpPr>
        <p:spPr>
          <a:xfrm>
            <a:off x="82347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00" name="Google Shape;1000;p84"/>
          <p:cNvSpPr txBox="1"/>
          <p:nvPr/>
        </p:nvSpPr>
        <p:spPr>
          <a:xfrm>
            <a:off x="2884350" y="284202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1001" name="Google Shape;1001;p84"/>
          <p:cNvSpPr txBox="1"/>
          <p:nvPr/>
        </p:nvSpPr>
        <p:spPr>
          <a:xfrm>
            <a:off x="855455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b2</a:t>
            </a:r>
            <a:endParaRPr sz="300"/>
          </a:p>
        </p:txBody>
      </p:sp>
      <p:graphicFrame>
        <p:nvGraphicFramePr>
          <p:cNvPr id="1002" name="Google Shape;1002;p84"/>
          <p:cNvGraphicFramePr/>
          <p:nvPr/>
        </p:nvGraphicFramePr>
        <p:xfrm>
          <a:off x="3587800" y="3643238"/>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1003" name="Google Shape;1003;p84"/>
          <p:cNvGraphicFramePr/>
          <p:nvPr/>
        </p:nvGraphicFramePr>
        <p:xfrm>
          <a:off x="5332113" y="3643238"/>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1004" name="Google Shape;1004;p84"/>
          <p:cNvGraphicFramePr/>
          <p:nvPr/>
        </p:nvGraphicFramePr>
        <p:xfrm>
          <a:off x="6924050" y="3643238"/>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005" name="Google Shape;1005;p84"/>
          <p:cNvSpPr txBox="1"/>
          <p:nvPr/>
        </p:nvSpPr>
        <p:spPr>
          <a:xfrm>
            <a:off x="409162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06" name="Google Shape;1006;p84"/>
          <p:cNvSpPr txBox="1"/>
          <p:nvPr/>
        </p:nvSpPr>
        <p:spPr>
          <a:xfrm>
            <a:off x="4328600" y="3602850"/>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1007" name="Google Shape;1007;p84"/>
          <p:cNvSpPr txBox="1"/>
          <p:nvPr/>
        </p:nvSpPr>
        <p:spPr>
          <a:xfrm>
            <a:off x="490307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08" name="Google Shape;1008;p84"/>
          <p:cNvSpPr txBox="1"/>
          <p:nvPr/>
        </p:nvSpPr>
        <p:spPr>
          <a:xfrm>
            <a:off x="5823800"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09" name="Google Shape;1009;p84"/>
          <p:cNvSpPr txBox="1"/>
          <p:nvPr/>
        </p:nvSpPr>
        <p:spPr>
          <a:xfrm>
            <a:off x="6060775" y="3602850"/>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1010" name="Google Shape;1010;p84"/>
          <p:cNvSpPr txBox="1"/>
          <p:nvPr/>
        </p:nvSpPr>
        <p:spPr>
          <a:xfrm>
            <a:off x="6635250"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11" name="Google Shape;1011;p84"/>
          <p:cNvSpPr txBox="1"/>
          <p:nvPr/>
        </p:nvSpPr>
        <p:spPr>
          <a:xfrm>
            <a:off x="741652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12" name="Google Shape;1012;p84"/>
          <p:cNvSpPr txBox="1"/>
          <p:nvPr/>
        </p:nvSpPr>
        <p:spPr>
          <a:xfrm>
            <a:off x="7653500" y="3602850"/>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1013" name="Google Shape;1013;p84"/>
          <p:cNvSpPr txBox="1"/>
          <p:nvPr/>
        </p:nvSpPr>
        <p:spPr>
          <a:xfrm>
            <a:off x="822797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14" name="Google Shape;1014;p84"/>
          <p:cNvSpPr txBox="1"/>
          <p:nvPr/>
        </p:nvSpPr>
        <p:spPr>
          <a:xfrm>
            <a:off x="2877550" y="3637350"/>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1015" name="Google Shape;1015;p84"/>
          <p:cNvSpPr txBox="1"/>
          <p:nvPr/>
        </p:nvSpPr>
        <p:spPr>
          <a:xfrm>
            <a:off x="8547750" y="36028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b3</a:t>
            </a:r>
            <a:endParaRPr sz="300"/>
          </a:p>
        </p:txBody>
      </p:sp>
      <p:graphicFrame>
        <p:nvGraphicFramePr>
          <p:cNvPr id="1016" name="Google Shape;1016;p84"/>
          <p:cNvGraphicFramePr/>
          <p:nvPr/>
        </p:nvGraphicFramePr>
        <p:xfrm>
          <a:off x="3571600" y="444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1017" name="Google Shape;1017;p84"/>
          <p:cNvGraphicFramePr/>
          <p:nvPr/>
        </p:nvGraphicFramePr>
        <p:xfrm>
          <a:off x="5315913" y="444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1018" name="Google Shape;1018;p84"/>
          <p:cNvGraphicFramePr/>
          <p:nvPr/>
        </p:nvGraphicFramePr>
        <p:xfrm>
          <a:off x="6907850" y="4442463"/>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019" name="Google Shape;1019;p84"/>
          <p:cNvSpPr txBox="1"/>
          <p:nvPr/>
        </p:nvSpPr>
        <p:spPr>
          <a:xfrm>
            <a:off x="407542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20" name="Google Shape;1020;p84"/>
          <p:cNvSpPr txBox="1"/>
          <p:nvPr/>
        </p:nvSpPr>
        <p:spPr>
          <a:xfrm>
            <a:off x="4312400" y="4402075"/>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1021" name="Google Shape;1021;p84"/>
          <p:cNvSpPr txBox="1"/>
          <p:nvPr/>
        </p:nvSpPr>
        <p:spPr>
          <a:xfrm>
            <a:off x="488687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22" name="Google Shape;1022;p84"/>
          <p:cNvSpPr txBox="1"/>
          <p:nvPr/>
        </p:nvSpPr>
        <p:spPr>
          <a:xfrm>
            <a:off x="5807600"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23" name="Google Shape;1023;p84"/>
          <p:cNvSpPr txBox="1"/>
          <p:nvPr/>
        </p:nvSpPr>
        <p:spPr>
          <a:xfrm>
            <a:off x="6044575" y="4402075"/>
            <a:ext cx="710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1024" name="Google Shape;1024;p84"/>
          <p:cNvSpPr txBox="1"/>
          <p:nvPr/>
        </p:nvSpPr>
        <p:spPr>
          <a:xfrm>
            <a:off x="6619050"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25" name="Google Shape;1025;p84"/>
          <p:cNvSpPr txBox="1"/>
          <p:nvPr/>
        </p:nvSpPr>
        <p:spPr>
          <a:xfrm>
            <a:off x="740032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26" name="Google Shape;1026;p84"/>
          <p:cNvSpPr txBox="1"/>
          <p:nvPr/>
        </p:nvSpPr>
        <p:spPr>
          <a:xfrm>
            <a:off x="7637300" y="4402075"/>
            <a:ext cx="710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1027" name="Google Shape;1027;p84"/>
          <p:cNvSpPr txBox="1"/>
          <p:nvPr/>
        </p:nvSpPr>
        <p:spPr>
          <a:xfrm>
            <a:off x="821177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28" name="Google Shape;1028;p84"/>
          <p:cNvSpPr txBox="1"/>
          <p:nvPr/>
        </p:nvSpPr>
        <p:spPr>
          <a:xfrm>
            <a:off x="2861350" y="443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1029" name="Google Shape;1029;p84"/>
          <p:cNvSpPr txBox="1"/>
          <p:nvPr/>
        </p:nvSpPr>
        <p:spPr>
          <a:xfrm>
            <a:off x="8531550" y="440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b4</a:t>
            </a:r>
            <a:endParaRPr sz="300"/>
          </a:p>
        </p:txBody>
      </p:sp>
      <p:cxnSp>
        <p:nvCxnSpPr>
          <p:cNvPr id="1030" name="Google Shape;1030;p84"/>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031" name="Google Shape;1031;p84"/>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graphicFrame>
        <p:nvGraphicFramePr>
          <p:cNvPr id="1032" name="Google Shape;1032;p84"/>
          <p:cNvGraphicFramePr/>
          <p:nvPr/>
        </p:nvGraphicFramePr>
        <p:xfrm>
          <a:off x="707700" y="2708200"/>
          <a:ext cx="3000000" cy="3000000"/>
        </p:xfrm>
        <a:graphic>
          <a:graphicData uri="http://schemas.openxmlformats.org/drawingml/2006/table">
            <a:tbl>
              <a:tblPr>
                <a:noFill/>
                <a:tableStyleId>{8F6CB169-0633-434F-9900-14CA49ACD625}</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033" name="Google Shape;1033;p84"/>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7" name="Shape 1037"/>
        <p:cNvGrpSpPr/>
        <p:nvPr/>
      </p:nvGrpSpPr>
      <p:grpSpPr>
        <a:xfrm>
          <a:off x="0" y="0"/>
          <a:ext cx="0" cy="0"/>
          <a:chOff x="0" y="0"/>
          <a:chExt cx="0" cy="0"/>
        </a:xfrm>
      </p:grpSpPr>
      <p:sp>
        <p:nvSpPr>
          <p:cNvPr id="1038" name="Google Shape;1038;p85"/>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5"/>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5"/>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5"/>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2" name="Google Shape;1042;p85"/>
          <p:cNvCxnSpPr>
            <a:stCxn id="1043" idx="7"/>
            <a:endCxn id="1038"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1043" name="Google Shape;1043;p85"/>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5"/>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5"/>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6" name="Google Shape;1046;p85"/>
          <p:cNvCxnSpPr>
            <a:stCxn id="1043" idx="0"/>
            <a:endCxn id="1039"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1047" name="Google Shape;1047;p85"/>
          <p:cNvCxnSpPr>
            <a:stCxn id="1043" idx="6"/>
            <a:endCxn id="1040"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1048" name="Google Shape;1048;p85"/>
          <p:cNvCxnSpPr>
            <a:stCxn id="1043" idx="5"/>
            <a:endCxn id="1041"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1049" name="Google Shape;1049;p85"/>
          <p:cNvCxnSpPr>
            <a:stCxn id="1044" idx="0"/>
            <a:endCxn id="1038"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1050" name="Google Shape;1050;p85"/>
          <p:cNvCxnSpPr>
            <a:stCxn id="1044" idx="0"/>
            <a:endCxn id="1039"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1051" name="Google Shape;1051;p85"/>
          <p:cNvCxnSpPr>
            <a:stCxn id="1044" idx="5"/>
            <a:endCxn id="1040"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1052" name="Google Shape;1052;p85"/>
          <p:cNvCxnSpPr>
            <a:stCxn id="1044" idx="4"/>
            <a:endCxn id="1041"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1053" name="Google Shape;1053;p85"/>
          <p:cNvCxnSpPr>
            <a:stCxn id="1045" idx="1"/>
            <a:endCxn id="1038"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1054" name="Google Shape;1054;p85"/>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1055" name="Google Shape;1055;p85"/>
          <p:cNvCxnSpPr>
            <a:stCxn id="1045" idx="5"/>
            <a:endCxn id="1040"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1056" name="Google Shape;1056;p85"/>
          <p:cNvCxnSpPr>
            <a:stCxn id="1045" idx="4"/>
            <a:endCxn id="1041"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1057" name="Google Shape;1057;p85"/>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8" name="Google Shape;1058;p85"/>
          <p:cNvCxnSpPr>
            <a:stCxn id="1038" idx="6"/>
            <a:endCxn id="1057"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sp>
        <p:nvSpPr>
          <p:cNvPr id="1059" name="Google Shape;1059;p85"/>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1060" name="Google Shape;1060;p85"/>
          <p:cNvSpPr txBox="1"/>
          <p:nvPr/>
        </p:nvSpPr>
        <p:spPr>
          <a:xfrm>
            <a:off x="6229225" y="13725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38761D"/>
                </a:solidFill>
              </a:rPr>
              <a:t>Output</a:t>
            </a:r>
            <a:endParaRPr b="1">
              <a:solidFill>
                <a:srgbClr val="38761D"/>
              </a:solidFill>
            </a:endParaRPr>
          </a:p>
        </p:txBody>
      </p:sp>
      <p:sp>
        <p:nvSpPr>
          <p:cNvPr id="1061" name="Google Shape;1061;p85"/>
          <p:cNvSpPr txBox="1"/>
          <p:nvPr/>
        </p:nvSpPr>
        <p:spPr>
          <a:xfrm>
            <a:off x="3968975" y="1332600"/>
            <a:ext cx="13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1F497D"/>
                </a:solidFill>
              </a:rPr>
              <a:t>Hidden Layer</a:t>
            </a:r>
            <a:endParaRPr b="1">
              <a:solidFill>
                <a:srgbClr val="1F497D"/>
              </a:solidFill>
            </a:endParaRPr>
          </a:p>
        </p:txBody>
      </p:sp>
      <p:sp>
        <p:nvSpPr>
          <p:cNvPr id="1062" name="Google Shape;1062;p85"/>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1063" name="Google Shape;1063;p85"/>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1064" name="Google Shape;1064;p85"/>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1065" name="Google Shape;1065;p85"/>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1066" name="Google Shape;1066;p85"/>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cxnSp>
        <p:nvCxnSpPr>
          <p:cNvPr id="1067" name="Google Shape;1067;p85"/>
          <p:cNvCxnSpPr>
            <a:stCxn id="1062" idx="6"/>
            <a:endCxn id="1066"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068" name="Google Shape;1068;p85"/>
          <p:cNvCxnSpPr>
            <a:stCxn id="1063" idx="6"/>
            <a:endCxn id="1066" idx="2"/>
          </p:cNvCxnSpPr>
          <p:nvPr/>
        </p:nvCxnSpPr>
        <p:spPr>
          <a:xfrm flipH="1" rot="10800000">
            <a:off x="2928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069" name="Google Shape;1069;p85"/>
          <p:cNvCxnSpPr>
            <a:stCxn id="1064" idx="6"/>
            <a:endCxn id="1066" idx="2"/>
          </p:cNvCxnSpPr>
          <p:nvPr/>
        </p:nvCxnSpPr>
        <p:spPr>
          <a:xfrm flipH="1" rot="10800000">
            <a:off x="2928575" y="223545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070" name="Google Shape;1070;p85"/>
          <p:cNvCxnSpPr>
            <a:stCxn id="1065" idx="6"/>
            <a:endCxn id="1066" idx="2"/>
          </p:cNvCxnSpPr>
          <p:nvPr/>
        </p:nvCxnSpPr>
        <p:spPr>
          <a:xfrm flipH="1" rot="10800000">
            <a:off x="2928575" y="2235475"/>
            <a:ext cx="863100" cy="2385900"/>
          </a:xfrm>
          <a:prstGeom prst="straightConnector1">
            <a:avLst/>
          </a:prstGeom>
          <a:noFill/>
          <a:ln cap="flat" cmpd="sng" w="9525">
            <a:solidFill>
              <a:schemeClr val="dk2"/>
            </a:solidFill>
            <a:prstDash val="solid"/>
            <a:round/>
            <a:headEnd len="med" w="med" type="none"/>
            <a:tailEnd len="med" w="med" type="triangle"/>
          </a:ln>
        </p:spPr>
      </p:cxnSp>
      <p:sp>
        <p:nvSpPr>
          <p:cNvPr id="1071" name="Google Shape;1071;p85"/>
          <p:cNvSpPr txBox="1"/>
          <p:nvPr/>
        </p:nvSpPr>
        <p:spPr>
          <a:xfrm>
            <a:off x="4148450" y="1970500"/>
            <a:ext cx="46311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50">
                <a:solidFill>
                  <a:srgbClr val="21212B"/>
                </a:solidFill>
                <a:latin typeface="Times New Roman"/>
                <a:ea typeface="Times New Roman"/>
                <a:cs typeface="Times New Roman"/>
                <a:sym typeface="Times New Roman"/>
              </a:rPr>
              <a:t>  =  </a:t>
            </a:r>
            <a:r>
              <a:rPr b="1" lang="fr" sz="1850">
                <a:solidFill>
                  <a:srgbClr val="DD3333"/>
                </a:solidFill>
                <a:latin typeface="Times New Roman"/>
                <a:ea typeface="Times New Roman"/>
                <a:cs typeface="Times New Roman"/>
                <a:sym typeface="Times New Roman"/>
              </a:rPr>
              <a:t>z1</a:t>
            </a:r>
            <a:r>
              <a:rPr b="1" lang="fr" sz="1850">
                <a:solidFill>
                  <a:srgbClr val="21212B"/>
                </a:solidFill>
                <a:latin typeface="Times New Roman"/>
                <a:ea typeface="Times New Roman"/>
                <a:cs typeface="Times New Roman"/>
                <a:sym typeface="Times New Roman"/>
              </a:rPr>
              <a:t>*</a:t>
            </a:r>
            <a:r>
              <a:rPr b="1" lang="fr" sz="1850">
                <a:solidFill>
                  <a:schemeClr val="accent2"/>
                </a:solidFill>
                <a:latin typeface="Times New Roman"/>
                <a:ea typeface="Times New Roman"/>
                <a:cs typeface="Times New Roman"/>
                <a:sym typeface="Times New Roman"/>
              </a:rPr>
              <a:t>W1</a:t>
            </a:r>
            <a:r>
              <a:rPr lang="fr" sz="1850">
                <a:solidFill>
                  <a:srgbClr val="21212B"/>
                </a:solidFill>
                <a:latin typeface="Times New Roman"/>
                <a:ea typeface="Times New Roman"/>
                <a:cs typeface="Times New Roman"/>
                <a:sym typeface="Times New Roman"/>
              </a:rPr>
              <a:t> +</a:t>
            </a:r>
            <a:r>
              <a:rPr b="1" lang="fr" sz="1850">
                <a:solidFill>
                  <a:srgbClr val="DD3333"/>
                </a:solidFill>
                <a:latin typeface="Times New Roman"/>
                <a:ea typeface="Times New Roman"/>
                <a:cs typeface="Times New Roman"/>
                <a:sym typeface="Times New Roman"/>
              </a:rPr>
              <a:t> z2</a:t>
            </a:r>
            <a:r>
              <a:rPr b="1" lang="fr" sz="1850">
                <a:solidFill>
                  <a:srgbClr val="21212B"/>
                </a:solidFill>
                <a:latin typeface="Times New Roman"/>
                <a:ea typeface="Times New Roman"/>
                <a:cs typeface="Times New Roman"/>
                <a:sym typeface="Times New Roman"/>
              </a:rPr>
              <a:t>*</a:t>
            </a:r>
            <a:r>
              <a:rPr b="1" lang="fr" sz="1850">
                <a:solidFill>
                  <a:schemeClr val="dk1"/>
                </a:solidFill>
                <a:latin typeface="Times New Roman"/>
                <a:ea typeface="Times New Roman"/>
                <a:cs typeface="Times New Roman"/>
                <a:sym typeface="Times New Roman"/>
              </a:rPr>
              <a:t>W2</a:t>
            </a:r>
            <a:r>
              <a:rPr lang="fr" sz="1850">
                <a:solidFill>
                  <a:srgbClr val="21212B"/>
                </a:solidFill>
                <a:latin typeface="Times New Roman"/>
                <a:ea typeface="Times New Roman"/>
                <a:cs typeface="Times New Roman"/>
                <a:sym typeface="Times New Roman"/>
              </a:rPr>
              <a:t> + </a:t>
            </a:r>
            <a:r>
              <a:rPr b="1" lang="fr" sz="1850">
                <a:solidFill>
                  <a:srgbClr val="DD3333"/>
                </a:solidFill>
                <a:latin typeface="Times New Roman"/>
                <a:ea typeface="Times New Roman"/>
                <a:cs typeface="Times New Roman"/>
                <a:sym typeface="Times New Roman"/>
              </a:rPr>
              <a:t>z3</a:t>
            </a:r>
            <a:r>
              <a:rPr b="1" lang="fr" sz="1850">
                <a:solidFill>
                  <a:srgbClr val="21212B"/>
                </a:solidFill>
                <a:latin typeface="Times New Roman"/>
                <a:ea typeface="Times New Roman"/>
                <a:cs typeface="Times New Roman"/>
                <a:sym typeface="Times New Roman"/>
              </a:rPr>
              <a:t>*</a:t>
            </a:r>
            <a:r>
              <a:rPr b="1" lang="fr" sz="1850">
                <a:solidFill>
                  <a:schemeClr val="dk1"/>
                </a:solidFill>
                <a:latin typeface="Times New Roman"/>
                <a:ea typeface="Times New Roman"/>
                <a:cs typeface="Times New Roman"/>
                <a:sym typeface="Times New Roman"/>
              </a:rPr>
              <a:t>W3</a:t>
            </a:r>
            <a:r>
              <a:rPr lang="fr" sz="1800"/>
              <a:t> </a:t>
            </a:r>
            <a:r>
              <a:rPr lang="fr" sz="1850">
                <a:solidFill>
                  <a:srgbClr val="21212B"/>
                </a:solidFill>
                <a:latin typeface="Times New Roman"/>
                <a:ea typeface="Times New Roman"/>
                <a:cs typeface="Times New Roman"/>
                <a:sym typeface="Times New Roman"/>
              </a:rPr>
              <a:t>+ </a:t>
            </a:r>
            <a:r>
              <a:rPr b="1" lang="fr" sz="1850">
                <a:solidFill>
                  <a:srgbClr val="DD3333"/>
                </a:solidFill>
                <a:latin typeface="Times New Roman"/>
                <a:ea typeface="Times New Roman"/>
                <a:cs typeface="Times New Roman"/>
                <a:sym typeface="Times New Roman"/>
              </a:rPr>
              <a:t>z4</a:t>
            </a:r>
            <a:r>
              <a:rPr b="1" lang="fr" sz="1850">
                <a:solidFill>
                  <a:srgbClr val="21212B"/>
                </a:solidFill>
                <a:latin typeface="Times New Roman"/>
                <a:ea typeface="Times New Roman"/>
                <a:cs typeface="Times New Roman"/>
                <a:sym typeface="Times New Roman"/>
              </a:rPr>
              <a:t>*</a:t>
            </a:r>
            <a:r>
              <a:rPr b="1" lang="fr" sz="1850">
                <a:solidFill>
                  <a:schemeClr val="dk1"/>
                </a:solidFill>
                <a:latin typeface="Times New Roman"/>
                <a:ea typeface="Times New Roman"/>
                <a:cs typeface="Times New Roman"/>
                <a:sym typeface="Times New Roman"/>
              </a:rPr>
              <a:t>W4</a:t>
            </a:r>
            <a:r>
              <a:rPr b="1" lang="fr" sz="1800">
                <a:solidFill>
                  <a:schemeClr val="dk1"/>
                </a:solidFill>
              </a:rPr>
              <a:t> </a:t>
            </a:r>
            <a:r>
              <a:rPr lang="fr" sz="1800"/>
              <a:t>+ </a:t>
            </a:r>
            <a:r>
              <a:rPr b="1" lang="fr" sz="1800"/>
              <a:t>b1</a:t>
            </a:r>
            <a:endParaRPr b="1" sz="1800"/>
          </a:p>
        </p:txBody>
      </p:sp>
      <p:cxnSp>
        <p:nvCxnSpPr>
          <p:cNvPr id="1072" name="Google Shape;1072;p85"/>
          <p:cNvCxnSpPr/>
          <p:nvPr/>
        </p:nvCxnSpPr>
        <p:spPr>
          <a:xfrm rot="10800000">
            <a:off x="4972151" y="2062171"/>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073" name="Google Shape;1073;p85"/>
          <p:cNvCxnSpPr/>
          <p:nvPr/>
        </p:nvCxnSpPr>
        <p:spPr>
          <a:xfrm rot="10800000">
            <a:off x="7813370" y="2062171"/>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074" name="Google Shape;1074;p85"/>
          <p:cNvCxnSpPr/>
          <p:nvPr/>
        </p:nvCxnSpPr>
        <p:spPr>
          <a:xfrm rot="10800000">
            <a:off x="5906348" y="2062171"/>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075" name="Google Shape;1075;p85"/>
          <p:cNvCxnSpPr/>
          <p:nvPr/>
        </p:nvCxnSpPr>
        <p:spPr>
          <a:xfrm rot="10800000">
            <a:off x="6861920" y="2062178"/>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076" name="Google Shape;1076;p85"/>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077" name="Google Shape;1077;p85"/>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graphicFrame>
        <p:nvGraphicFramePr>
          <p:cNvPr id="1078" name="Google Shape;1078;p85"/>
          <p:cNvGraphicFramePr/>
          <p:nvPr/>
        </p:nvGraphicFramePr>
        <p:xfrm>
          <a:off x="707700" y="2708200"/>
          <a:ext cx="3000000" cy="3000000"/>
        </p:xfrm>
        <a:graphic>
          <a:graphicData uri="http://schemas.openxmlformats.org/drawingml/2006/table">
            <a:tbl>
              <a:tblPr>
                <a:noFill/>
                <a:tableStyleId>{8F6CB169-0633-434F-9900-14CA49ACD625}</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079" name="Google Shape;1079;p85"/>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3" name="Shape 1083"/>
        <p:cNvGrpSpPr/>
        <p:nvPr/>
      </p:nvGrpSpPr>
      <p:grpSpPr>
        <a:xfrm>
          <a:off x="0" y="0"/>
          <a:ext cx="0" cy="0"/>
          <a:chOff x="0" y="0"/>
          <a:chExt cx="0" cy="0"/>
        </a:xfrm>
      </p:grpSpPr>
      <p:sp>
        <p:nvSpPr>
          <p:cNvPr id="1084" name="Google Shape;1084;p86"/>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6"/>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6"/>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6"/>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8" name="Google Shape;1088;p86"/>
          <p:cNvCxnSpPr>
            <a:stCxn id="1089" idx="7"/>
            <a:endCxn id="1084"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1089" name="Google Shape;1089;p86"/>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6"/>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6"/>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2" name="Google Shape;1092;p86"/>
          <p:cNvCxnSpPr>
            <a:stCxn id="1089" idx="0"/>
            <a:endCxn id="1085"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1093" name="Google Shape;1093;p86"/>
          <p:cNvCxnSpPr>
            <a:stCxn id="1089" idx="6"/>
            <a:endCxn id="1086"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1094" name="Google Shape;1094;p86"/>
          <p:cNvCxnSpPr>
            <a:stCxn id="1089" idx="5"/>
            <a:endCxn id="1087"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1095" name="Google Shape;1095;p86"/>
          <p:cNvCxnSpPr>
            <a:stCxn id="1090" idx="0"/>
            <a:endCxn id="1084"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1096" name="Google Shape;1096;p86"/>
          <p:cNvCxnSpPr>
            <a:stCxn id="1090" idx="0"/>
            <a:endCxn id="1085"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1097" name="Google Shape;1097;p86"/>
          <p:cNvCxnSpPr>
            <a:stCxn id="1090" idx="5"/>
            <a:endCxn id="1086"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1098" name="Google Shape;1098;p86"/>
          <p:cNvCxnSpPr>
            <a:stCxn id="1090" idx="4"/>
            <a:endCxn id="1087"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1099" name="Google Shape;1099;p86"/>
          <p:cNvCxnSpPr>
            <a:stCxn id="1091" idx="1"/>
            <a:endCxn id="1084"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1100" name="Google Shape;1100;p86"/>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1101" name="Google Shape;1101;p86"/>
          <p:cNvCxnSpPr>
            <a:stCxn id="1091" idx="5"/>
            <a:endCxn id="1086"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1102" name="Google Shape;1102;p86"/>
          <p:cNvCxnSpPr>
            <a:stCxn id="1091" idx="4"/>
            <a:endCxn id="1087"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1103" name="Google Shape;1103;p86"/>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6"/>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6"/>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6"/>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7" name="Google Shape;1107;p86"/>
          <p:cNvCxnSpPr>
            <a:stCxn id="1084" idx="6"/>
            <a:endCxn id="1103"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08" name="Google Shape;1108;p86"/>
          <p:cNvCxnSpPr>
            <a:stCxn id="1084" idx="6"/>
            <a:endCxn id="1104"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09" name="Google Shape;1109;p86"/>
          <p:cNvCxnSpPr>
            <a:stCxn id="1084" idx="6"/>
            <a:endCxn id="1105" idx="2"/>
          </p:cNvCxnSpPr>
          <p:nvPr/>
        </p:nvCxnSpPr>
        <p:spPr>
          <a:xfrm>
            <a:off x="2928575" y="223540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110" name="Google Shape;1110;p86"/>
          <p:cNvCxnSpPr>
            <a:stCxn id="1084" idx="6"/>
            <a:endCxn id="1106" idx="2"/>
          </p:cNvCxnSpPr>
          <p:nvPr/>
        </p:nvCxnSpPr>
        <p:spPr>
          <a:xfrm>
            <a:off x="2928575" y="2235400"/>
            <a:ext cx="863100" cy="2385900"/>
          </a:xfrm>
          <a:prstGeom prst="straightConnector1">
            <a:avLst/>
          </a:prstGeom>
          <a:noFill/>
          <a:ln cap="flat" cmpd="sng" w="9525">
            <a:solidFill>
              <a:schemeClr val="dk2"/>
            </a:solidFill>
            <a:prstDash val="solid"/>
            <a:round/>
            <a:headEnd len="med" w="med" type="none"/>
            <a:tailEnd len="med" w="med" type="triangle"/>
          </a:ln>
        </p:spPr>
      </p:cxnSp>
      <p:sp>
        <p:nvSpPr>
          <p:cNvPr id="1111" name="Google Shape;1111;p86"/>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1112" name="Google Shape;1112;p86"/>
          <p:cNvSpPr txBox="1"/>
          <p:nvPr/>
        </p:nvSpPr>
        <p:spPr>
          <a:xfrm>
            <a:off x="6229225" y="13725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38761D"/>
                </a:solidFill>
              </a:rPr>
              <a:t>Output</a:t>
            </a:r>
            <a:endParaRPr b="1">
              <a:solidFill>
                <a:srgbClr val="38761D"/>
              </a:solidFill>
            </a:endParaRPr>
          </a:p>
        </p:txBody>
      </p:sp>
      <p:sp>
        <p:nvSpPr>
          <p:cNvPr id="1113" name="Google Shape;1113;p86"/>
          <p:cNvSpPr txBox="1"/>
          <p:nvPr/>
        </p:nvSpPr>
        <p:spPr>
          <a:xfrm>
            <a:off x="3968975" y="1332600"/>
            <a:ext cx="13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1F497D"/>
                </a:solidFill>
              </a:rPr>
              <a:t>Hidden Layer</a:t>
            </a:r>
            <a:endParaRPr b="1">
              <a:solidFill>
                <a:srgbClr val="1F497D"/>
              </a:solidFill>
            </a:endParaRPr>
          </a:p>
        </p:txBody>
      </p:sp>
      <p:sp>
        <p:nvSpPr>
          <p:cNvPr id="1114" name="Google Shape;1114;p86"/>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1115" name="Google Shape;1115;p86"/>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1116" name="Google Shape;1116;p86"/>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1117" name="Google Shape;1117;p86"/>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1118" name="Google Shape;1118;p86"/>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sp>
        <p:nvSpPr>
          <p:cNvPr id="1119" name="Google Shape;1119;p86"/>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z’2</a:t>
            </a:r>
            <a:endParaRPr/>
          </a:p>
        </p:txBody>
      </p:sp>
      <p:sp>
        <p:nvSpPr>
          <p:cNvPr id="1120" name="Google Shape;1120;p86"/>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z’3</a:t>
            </a:r>
            <a:endParaRPr/>
          </a:p>
        </p:txBody>
      </p:sp>
      <p:sp>
        <p:nvSpPr>
          <p:cNvPr id="1121" name="Google Shape;1121;p86"/>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z’4</a:t>
            </a:r>
            <a:endParaRPr/>
          </a:p>
        </p:txBody>
      </p:sp>
      <p:cxnSp>
        <p:nvCxnSpPr>
          <p:cNvPr id="1122" name="Google Shape;1122;p86"/>
          <p:cNvCxnSpPr>
            <a:stCxn id="1114" idx="6"/>
            <a:endCxn id="1118"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23" name="Google Shape;1123;p86"/>
          <p:cNvCxnSpPr>
            <a:stCxn id="1115" idx="6"/>
            <a:endCxn id="1118" idx="2"/>
          </p:cNvCxnSpPr>
          <p:nvPr/>
        </p:nvCxnSpPr>
        <p:spPr>
          <a:xfrm flipH="1" rot="10800000">
            <a:off x="2928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24" name="Google Shape;1124;p86"/>
          <p:cNvCxnSpPr>
            <a:stCxn id="1116" idx="6"/>
            <a:endCxn id="1118" idx="2"/>
          </p:cNvCxnSpPr>
          <p:nvPr/>
        </p:nvCxnSpPr>
        <p:spPr>
          <a:xfrm flipH="1" rot="10800000">
            <a:off x="2928575" y="223545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125" name="Google Shape;1125;p86"/>
          <p:cNvCxnSpPr>
            <a:stCxn id="1117" idx="6"/>
            <a:endCxn id="1118" idx="2"/>
          </p:cNvCxnSpPr>
          <p:nvPr/>
        </p:nvCxnSpPr>
        <p:spPr>
          <a:xfrm flipH="1" rot="10800000">
            <a:off x="2928575" y="2235475"/>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1126" name="Google Shape;1126;p86"/>
          <p:cNvCxnSpPr>
            <a:stCxn id="1115" idx="6"/>
            <a:endCxn id="1119" idx="2"/>
          </p:cNvCxnSpPr>
          <p:nvPr/>
        </p:nvCxnSpPr>
        <p:spPr>
          <a:xfrm>
            <a:off x="2928575" y="303072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27" name="Google Shape;1127;p86"/>
          <p:cNvCxnSpPr>
            <a:stCxn id="1114" idx="6"/>
            <a:endCxn id="1119"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28" name="Google Shape;1128;p86"/>
          <p:cNvCxnSpPr>
            <a:stCxn id="1116" idx="6"/>
            <a:endCxn id="1119" idx="2"/>
          </p:cNvCxnSpPr>
          <p:nvPr/>
        </p:nvCxnSpPr>
        <p:spPr>
          <a:xfrm flipH="1" rot="10800000">
            <a:off x="2928575" y="30307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29" name="Google Shape;1129;p86"/>
          <p:cNvCxnSpPr>
            <a:stCxn id="1117" idx="6"/>
            <a:endCxn id="1119" idx="2"/>
          </p:cNvCxnSpPr>
          <p:nvPr/>
        </p:nvCxnSpPr>
        <p:spPr>
          <a:xfrm flipH="1" rot="10800000">
            <a:off x="2928575" y="3030775"/>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130" name="Google Shape;1130;p86"/>
          <p:cNvCxnSpPr>
            <a:stCxn id="1116" idx="6"/>
            <a:endCxn id="1120" idx="2"/>
          </p:cNvCxnSpPr>
          <p:nvPr/>
        </p:nvCxnSpPr>
        <p:spPr>
          <a:xfrm>
            <a:off x="2928575" y="382605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31" name="Google Shape;1131;p86"/>
          <p:cNvCxnSpPr>
            <a:stCxn id="1117" idx="6"/>
            <a:endCxn id="1121" idx="2"/>
          </p:cNvCxnSpPr>
          <p:nvPr/>
        </p:nvCxnSpPr>
        <p:spPr>
          <a:xfrm>
            <a:off x="2928575" y="462137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32" name="Google Shape;1132;p86"/>
          <p:cNvCxnSpPr>
            <a:stCxn id="1116" idx="6"/>
            <a:endCxn id="1121" idx="2"/>
          </p:cNvCxnSpPr>
          <p:nvPr/>
        </p:nvCxnSpPr>
        <p:spPr>
          <a:xfrm>
            <a:off x="2928575" y="3826050"/>
            <a:ext cx="863100" cy="795300"/>
          </a:xfrm>
          <a:prstGeom prst="straightConnector1">
            <a:avLst/>
          </a:prstGeom>
          <a:noFill/>
          <a:ln cap="flat" cmpd="sng" w="9525">
            <a:solidFill>
              <a:schemeClr val="dk2"/>
            </a:solidFill>
            <a:prstDash val="solid"/>
            <a:round/>
            <a:headEnd len="med" w="med" type="none"/>
            <a:tailEnd len="med" w="med" type="triangle"/>
          </a:ln>
        </p:spPr>
      </p:cxnSp>
      <p:sp>
        <p:nvSpPr>
          <p:cNvPr id="1133" name="Google Shape;1133;p86"/>
          <p:cNvSpPr txBox="1"/>
          <p:nvPr/>
        </p:nvSpPr>
        <p:spPr>
          <a:xfrm>
            <a:off x="4148450" y="1970500"/>
            <a:ext cx="46311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b1</a:t>
            </a:r>
            <a:endParaRPr b="1" sz="1600"/>
          </a:p>
        </p:txBody>
      </p:sp>
      <p:sp>
        <p:nvSpPr>
          <p:cNvPr id="1134" name="Google Shape;1134;p86"/>
          <p:cNvSpPr txBox="1"/>
          <p:nvPr/>
        </p:nvSpPr>
        <p:spPr>
          <a:xfrm>
            <a:off x="4184275" y="2758325"/>
            <a:ext cx="46311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b2</a:t>
            </a:r>
            <a:endParaRPr b="1" sz="1600"/>
          </a:p>
        </p:txBody>
      </p:sp>
      <p:sp>
        <p:nvSpPr>
          <p:cNvPr id="1135" name="Google Shape;1135;p86"/>
          <p:cNvSpPr txBox="1"/>
          <p:nvPr/>
        </p:nvSpPr>
        <p:spPr>
          <a:xfrm>
            <a:off x="4184275" y="3591325"/>
            <a:ext cx="46311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b3</a:t>
            </a:r>
            <a:endParaRPr b="1" sz="1600"/>
          </a:p>
        </p:txBody>
      </p:sp>
      <p:sp>
        <p:nvSpPr>
          <p:cNvPr id="1136" name="Google Shape;1136;p86"/>
          <p:cNvSpPr txBox="1"/>
          <p:nvPr/>
        </p:nvSpPr>
        <p:spPr>
          <a:xfrm>
            <a:off x="4183975" y="4406497"/>
            <a:ext cx="49344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b4</a:t>
            </a:r>
            <a:endParaRPr b="1" sz="1600"/>
          </a:p>
        </p:txBody>
      </p:sp>
      <p:cxnSp>
        <p:nvCxnSpPr>
          <p:cNvPr id="1137" name="Google Shape;1137;p86"/>
          <p:cNvCxnSpPr/>
          <p:nvPr/>
        </p:nvCxnSpPr>
        <p:spPr>
          <a:xfrm rot="10800000">
            <a:off x="4902964"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38" name="Google Shape;1138;p86"/>
          <p:cNvCxnSpPr/>
          <p:nvPr/>
        </p:nvCxnSpPr>
        <p:spPr>
          <a:xfrm rot="10800000">
            <a:off x="5750664"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39" name="Google Shape;1139;p86"/>
          <p:cNvCxnSpPr/>
          <p:nvPr/>
        </p:nvCxnSpPr>
        <p:spPr>
          <a:xfrm rot="10800000">
            <a:off x="6580536"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0" name="Google Shape;1140;p86"/>
          <p:cNvCxnSpPr/>
          <p:nvPr/>
        </p:nvCxnSpPr>
        <p:spPr>
          <a:xfrm rot="10800000">
            <a:off x="7378789"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1" name="Google Shape;1141;p86"/>
          <p:cNvCxnSpPr/>
          <p:nvPr/>
        </p:nvCxnSpPr>
        <p:spPr>
          <a:xfrm rot="10800000">
            <a:off x="4941161"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2" name="Google Shape;1142;p86"/>
          <p:cNvCxnSpPr/>
          <p:nvPr/>
        </p:nvCxnSpPr>
        <p:spPr>
          <a:xfrm rot="10800000">
            <a:off x="5895861"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86"/>
          <p:cNvCxnSpPr/>
          <p:nvPr/>
        </p:nvCxnSpPr>
        <p:spPr>
          <a:xfrm rot="10800000">
            <a:off x="6785436"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4" name="Google Shape;1144;p86"/>
          <p:cNvCxnSpPr/>
          <p:nvPr/>
        </p:nvCxnSpPr>
        <p:spPr>
          <a:xfrm rot="10800000">
            <a:off x="7751736"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5" name="Google Shape;1145;p86"/>
          <p:cNvCxnSpPr/>
          <p:nvPr/>
        </p:nvCxnSpPr>
        <p:spPr>
          <a:xfrm rot="10800000">
            <a:off x="4941161" y="3675643"/>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6" name="Google Shape;1146;p86"/>
          <p:cNvCxnSpPr/>
          <p:nvPr/>
        </p:nvCxnSpPr>
        <p:spPr>
          <a:xfrm rot="10800000">
            <a:off x="7880436" y="3675643"/>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7" name="Google Shape;1147;p86"/>
          <p:cNvCxnSpPr/>
          <p:nvPr/>
        </p:nvCxnSpPr>
        <p:spPr>
          <a:xfrm rot="10800000">
            <a:off x="5955586" y="3675643"/>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8" name="Google Shape;1148;p86"/>
          <p:cNvCxnSpPr/>
          <p:nvPr/>
        </p:nvCxnSpPr>
        <p:spPr>
          <a:xfrm rot="10800000">
            <a:off x="6928986" y="3675650"/>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9" name="Google Shape;1149;p86"/>
          <p:cNvCxnSpPr/>
          <p:nvPr/>
        </p:nvCxnSpPr>
        <p:spPr>
          <a:xfrm rot="10800000">
            <a:off x="4927748" y="4487696"/>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50" name="Google Shape;1150;p86"/>
          <p:cNvCxnSpPr/>
          <p:nvPr/>
        </p:nvCxnSpPr>
        <p:spPr>
          <a:xfrm rot="10800000">
            <a:off x="8019423" y="4487696"/>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51" name="Google Shape;1151;p86"/>
          <p:cNvCxnSpPr/>
          <p:nvPr/>
        </p:nvCxnSpPr>
        <p:spPr>
          <a:xfrm rot="10800000">
            <a:off x="5942173" y="4487696"/>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52" name="Google Shape;1152;p86"/>
          <p:cNvCxnSpPr/>
          <p:nvPr/>
        </p:nvCxnSpPr>
        <p:spPr>
          <a:xfrm rot="10800000">
            <a:off x="7067973" y="4487703"/>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53" name="Google Shape;1153;p86"/>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154" name="Google Shape;1154;p86"/>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graphicFrame>
        <p:nvGraphicFramePr>
          <p:cNvPr id="1155" name="Google Shape;1155;p86"/>
          <p:cNvGraphicFramePr/>
          <p:nvPr/>
        </p:nvGraphicFramePr>
        <p:xfrm>
          <a:off x="707700" y="2708200"/>
          <a:ext cx="3000000" cy="3000000"/>
        </p:xfrm>
        <a:graphic>
          <a:graphicData uri="http://schemas.openxmlformats.org/drawingml/2006/table">
            <a:tbl>
              <a:tblPr>
                <a:noFill/>
                <a:tableStyleId>{8F6CB169-0633-434F-9900-14CA49ACD625}</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156" name="Google Shape;1156;p86"/>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0" name="Shape 1160"/>
        <p:cNvGrpSpPr/>
        <p:nvPr/>
      </p:nvGrpSpPr>
      <p:grpSpPr>
        <a:xfrm>
          <a:off x="0" y="0"/>
          <a:ext cx="0" cy="0"/>
          <a:chOff x="0" y="0"/>
          <a:chExt cx="0" cy="0"/>
        </a:xfrm>
      </p:grpSpPr>
      <p:sp>
        <p:nvSpPr>
          <p:cNvPr id="1161" name="Google Shape;1161;p87"/>
          <p:cNvSpPr/>
          <p:nvPr/>
        </p:nvSpPr>
        <p:spPr>
          <a:xfrm>
            <a:off x="6539275" y="2593150"/>
            <a:ext cx="2175300" cy="937800"/>
          </a:xfrm>
          <a:prstGeom prst="rect">
            <a:avLst/>
          </a:prstGeom>
          <a:solidFill>
            <a:schemeClr val="lt2"/>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Madurai"/>
              <a:ea typeface="Hind Madurai"/>
              <a:cs typeface="Hind Madurai"/>
              <a:sym typeface="Hind Madurai"/>
            </a:endParaRPr>
          </a:p>
          <a:p>
            <a:pPr indent="0" lvl="0" marL="0" rtl="0" algn="ctr">
              <a:spcBef>
                <a:spcPts val="0"/>
              </a:spcBef>
              <a:spcAft>
                <a:spcPts val="0"/>
              </a:spcAft>
              <a:buNone/>
            </a:pPr>
            <a:r>
              <a:t/>
            </a:r>
            <a:endParaRPr>
              <a:latin typeface="Hind Madurai"/>
              <a:ea typeface="Hind Madurai"/>
              <a:cs typeface="Hind Madurai"/>
              <a:sym typeface="Hind Madurai"/>
            </a:endParaRPr>
          </a:p>
          <a:p>
            <a:pPr indent="0" lvl="0" marL="0" rtl="0" algn="ctr">
              <a:spcBef>
                <a:spcPts val="0"/>
              </a:spcBef>
              <a:spcAft>
                <a:spcPts val="0"/>
              </a:spcAft>
              <a:buNone/>
            </a:pPr>
            <a:r>
              <a:t/>
            </a:r>
            <a:endParaRPr>
              <a:latin typeface="Hind Madurai"/>
              <a:ea typeface="Hind Madurai"/>
              <a:cs typeface="Hind Madurai"/>
              <a:sym typeface="Hind Madurai"/>
            </a:endParaRPr>
          </a:p>
          <a:p>
            <a:pPr indent="0" lvl="0" marL="0" rtl="0" algn="ctr">
              <a:spcBef>
                <a:spcPts val="0"/>
              </a:spcBef>
              <a:spcAft>
                <a:spcPts val="0"/>
              </a:spcAft>
              <a:buNone/>
            </a:pPr>
            <a:r>
              <a:rPr b="1" lang="fr">
                <a:latin typeface="Hind Madurai"/>
                <a:ea typeface="Hind Madurai"/>
                <a:cs typeface="Hind Madurai"/>
                <a:sym typeface="Hind Madurai"/>
              </a:rPr>
              <a:t>Positif</a:t>
            </a:r>
            <a:r>
              <a:rPr lang="fr">
                <a:latin typeface="Hind Madurai"/>
                <a:ea typeface="Hind Madurai"/>
                <a:cs typeface="Hind Madurai"/>
                <a:sym typeface="Hind Madurai"/>
              </a:rPr>
              <a:t> à 95%</a:t>
            </a:r>
            <a:endParaRPr>
              <a:latin typeface="Hind Madurai"/>
              <a:ea typeface="Hind Madurai"/>
              <a:cs typeface="Hind Madurai"/>
              <a:sym typeface="Hind Madurai"/>
            </a:endParaRPr>
          </a:p>
        </p:txBody>
      </p:sp>
      <p:sp>
        <p:nvSpPr>
          <p:cNvPr id="1162" name="Google Shape;1162;p87"/>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7"/>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7"/>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7"/>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166" name="Google Shape;1166;p87"/>
          <p:cNvGraphicFramePr/>
          <p:nvPr/>
        </p:nvGraphicFramePr>
        <p:xfrm>
          <a:off x="707700" y="2708200"/>
          <a:ext cx="3000000" cy="3000000"/>
        </p:xfrm>
        <a:graphic>
          <a:graphicData uri="http://schemas.openxmlformats.org/drawingml/2006/table">
            <a:tbl>
              <a:tblPr>
                <a:noFill/>
                <a:tableStyleId>{8F6CB169-0633-434F-9900-14CA49ACD625}</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cxnSp>
        <p:nvCxnSpPr>
          <p:cNvPr id="1167" name="Google Shape;1167;p87"/>
          <p:cNvCxnSpPr>
            <a:stCxn id="1168" idx="7"/>
            <a:endCxn id="1162"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1168" name="Google Shape;1168;p87"/>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7"/>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7"/>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1" name="Google Shape;1171;p87"/>
          <p:cNvCxnSpPr>
            <a:stCxn id="1168" idx="0"/>
            <a:endCxn id="1163"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1172" name="Google Shape;1172;p87"/>
          <p:cNvCxnSpPr>
            <a:stCxn id="1168" idx="6"/>
            <a:endCxn id="1164"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1173" name="Google Shape;1173;p87"/>
          <p:cNvCxnSpPr>
            <a:stCxn id="1168" idx="5"/>
            <a:endCxn id="1165"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1174" name="Google Shape;1174;p87"/>
          <p:cNvCxnSpPr>
            <a:stCxn id="1169" idx="0"/>
            <a:endCxn id="1162"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1175" name="Google Shape;1175;p87"/>
          <p:cNvCxnSpPr>
            <a:stCxn id="1169" idx="0"/>
            <a:endCxn id="1163"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1176" name="Google Shape;1176;p87"/>
          <p:cNvCxnSpPr>
            <a:stCxn id="1169" idx="5"/>
            <a:endCxn id="1164"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1177" name="Google Shape;1177;p87"/>
          <p:cNvCxnSpPr>
            <a:stCxn id="1169" idx="4"/>
            <a:endCxn id="1165"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1178" name="Google Shape;1178;p87"/>
          <p:cNvCxnSpPr>
            <a:stCxn id="1170" idx="1"/>
            <a:endCxn id="1162"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1179" name="Google Shape;1179;p87"/>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1180" name="Google Shape;1180;p87"/>
          <p:cNvCxnSpPr>
            <a:stCxn id="1170" idx="5"/>
            <a:endCxn id="1164"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1181" name="Google Shape;1181;p87"/>
          <p:cNvCxnSpPr>
            <a:stCxn id="1170" idx="4"/>
            <a:endCxn id="1165"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1182" name="Google Shape;1182;p87"/>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7"/>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7"/>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7"/>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7"/>
          <p:cNvSpPr/>
          <p:nvPr/>
        </p:nvSpPr>
        <p:spPr>
          <a:xfrm>
            <a:off x="5199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z’’1</a:t>
            </a:r>
            <a:endParaRPr sz="1200"/>
          </a:p>
        </p:txBody>
      </p:sp>
      <p:sp>
        <p:nvSpPr>
          <p:cNvPr id="1187" name="Google Shape;1187;p87"/>
          <p:cNvSpPr/>
          <p:nvPr/>
        </p:nvSpPr>
        <p:spPr>
          <a:xfrm>
            <a:off x="5199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z’’2</a:t>
            </a:r>
            <a:endParaRPr/>
          </a:p>
        </p:txBody>
      </p:sp>
      <p:sp>
        <p:nvSpPr>
          <p:cNvPr id="1188" name="Google Shape;1188;p87"/>
          <p:cNvSpPr/>
          <p:nvPr/>
        </p:nvSpPr>
        <p:spPr>
          <a:xfrm>
            <a:off x="5199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z’’3</a:t>
            </a:r>
            <a:endParaRPr/>
          </a:p>
        </p:txBody>
      </p:sp>
      <p:sp>
        <p:nvSpPr>
          <p:cNvPr id="1189" name="Google Shape;1189;p87"/>
          <p:cNvSpPr/>
          <p:nvPr/>
        </p:nvSpPr>
        <p:spPr>
          <a:xfrm>
            <a:off x="5199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z’’4</a:t>
            </a:r>
            <a:endParaRPr/>
          </a:p>
        </p:txBody>
      </p:sp>
      <p:sp>
        <p:nvSpPr>
          <p:cNvPr id="1190" name="Google Shape;1190;p87"/>
          <p:cNvSpPr/>
          <p:nvPr/>
        </p:nvSpPr>
        <p:spPr>
          <a:xfrm>
            <a:off x="6539275" y="2767650"/>
            <a:ext cx="544800" cy="544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800"/>
              <a:t>0.75</a:t>
            </a:r>
            <a:endParaRPr sz="800"/>
          </a:p>
        </p:txBody>
      </p:sp>
      <p:sp>
        <p:nvSpPr>
          <p:cNvPr id="1191" name="Google Shape;1191;p87"/>
          <p:cNvSpPr/>
          <p:nvPr/>
        </p:nvSpPr>
        <p:spPr>
          <a:xfrm>
            <a:off x="6539275" y="3547950"/>
            <a:ext cx="544800" cy="544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800"/>
              <a:t>0.25</a:t>
            </a:r>
            <a:endParaRPr sz="800"/>
          </a:p>
        </p:txBody>
      </p:sp>
      <p:cxnSp>
        <p:nvCxnSpPr>
          <p:cNvPr id="1192" name="Google Shape;1192;p87"/>
          <p:cNvCxnSpPr>
            <a:stCxn id="1162" idx="6"/>
            <a:endCxn id="1182"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93" name="Google Shape;1193;p87"/>
          <p:cNvCxnSpPr>
            <a:stCxn id="1162" idx="6"/>
            <a:endCxn id="1183"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94" name="Google Shape;1194;p87"/>
          <p:cNvCxnSpPr>
            <a:stCxn id="1162" idx="6"/>
            <a:endCxn id="1184" idx="2"/>
          </p:cNvCxnSpPr>
          <p:nvPr/>
        </p:nvCxnSpPr>
        <p:spPr>
          <a:xfrm>
            <a:off x="2928575" y="223540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195" name="Google Shape;1195;p87"/>
          <p:cNvCxnSpPr>
            <a:stCxn id="1162" idx="6"/>
            <a:endCxn id="1185" idx="2"/>
          </p:cNvCxnSpPr>
          <p:nvPr/>
        </p:nvCxnSpPr>
        <p:spPr>
          <a:xfrm>
            <a:off x="2928575" y="2235400"/>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1196" name="Google Shape;1196;p87"/>
          <p:cNvCxnSpPr>
            <a:stCxn id="1183" idx="6"/>
            <a:endCxn id="1186" idx="2"/>
          </p:cNvCxnSpPr>
          <p:nvPr/>
        </p:nvCxnSpPr>
        <p:spPr>
          <a:xfrm flipH="1" rot="10800000">
            <a:off x="4336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97" name="Google Shape;1197;p87"/>
          <p:cNvCxnSpPr>
            <a:stCxn id="1183" idx="6"/>
            <a:endCxn id="1187" idx="2"/>
          </p:cNvCxnSpPr>
          <p:nvPr/>
        </p:nvCxnSpPr>
        <p:spPr>
          <a:xfrm>
            <a:off x="4336575" y="303072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98" name="Google Shape;1198;p87"/>
          <p:cNvCxnSpPr>
            <a:stCxn id="1183" idx="6"/>
            <a:endCxn id="1188" idx="2"/>
          </p:cNvCxnSpPr>
          <p:nvPr/>
        </p:nvCxnSpPr>
        <p:spPr>
          <a:xfrm>
            <a:off x="4336575" y="30307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99" name="Google Shape;1199;p87"/>
          <p:cNvCxnSpPr>
            <a:stCxn id="1183" idx="6"/>
            <a:endCxn id="1189" idx="2"/>
          </p:cNvCxnSpPr>
          <p:nvPr/>
        </p:nvCxnSpPr>
        <p:spPr>
          <a:xfrm>
            <a:off x="4336575" y="3030725"/>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200" name="Google Shape;1200;p87"/>
          <p:cNvCxnSpPr>
            <a:stCxn id="1186" idx="6"/>
            <a:endCxn id="1190" idx="2"/>
          </p:cNvCxnSpPr>
          <p:nvPr/>
        </p:nvCxnSpPr>
        <p:spPr>
          <a:xfrm>
            <a:off x="5744575" y="2235400"/>
            <a:ext cx="794700" cy="804600"/>
          </a:xfrm>
          <a:prstGeom prst="straightConnector1">
            <a:avLst/>
          </a:prstGeom>
          <a:noFill/>
          <a:ln cap="flat" cmpd="sng" w="9525">
            <a:solidFill>
              <a:schemeClr val="dk2"/>
            </a:solidFill>
            <a:prstDash val="solid"/>
            <a:round/>
            <a:headEnd len="med" w="med" type="none"/>
            <a:tailEnd len="med" w="med" type="triangle"/>
          </a:ln>
        </p:spPr>
      </p:cxnSp>
      <p:cxnSp>
        <p:nvCxnSpPr>
          <p:cNvPr id="1201" name="Google Shape;1201;p87"/>
          <p:cNvCxnSpPr>
            <a:stCxn id="1186" idx="6"/>
            <a:endCxn id="1191" idx="2"/>
          </p:cNvCxnSpPr>
          <p:nvPr/>
        </p:nvCxnSpPr>
        <p:spPr>
          <a:xfrm>
            <a:off x="5744575" y="2235400"/>
            <a:ext cx="794700" cy="1584900"/>
          </a:xfrm>
          <a:prstGeom prst="straightConnector1">
            <a:avLst/>
          </a:prstGeom>
          <a:noFill/>
          <a:ln cap="flat" cmpd="sng" w="9525">
            <a:solidFill>
              <a:schemeClr val="dk2"/>
            </a:solidFill>
            <a:prstDash val="solid"/>
            <a:round/>
            <a:headEnd len="med" w="med" type="none"/>
            <a:tailEnd len="med" w="med" type="triangle"/>
          </a:ln>
        </p:spPr>
      </p:cxnSp>
      <p:cxnSp>
        <p:nvCxnSpPr>
          <p:cNvPr id="1202" name="Google Shape;1202;p87"/>
          <p:cNvCxnSpPr>
            <a:stCxn id="1187" idx="6"/>
            <a:endCxn id="1190" idx="2"/>
          </p:cNvCxnSpPr>
          <p:nvPr/>
        </p:nvCxnSpPr>
        <p:spPr>
          <a:xfrm>
            <a:off x="5744575" y="3030725"/>
            <a:ext cx="794700" cy="9300"/>
          </a:xfrm>
          <a:prstGeom prst="straightConnector1">
            <a:avLst/>
          </a:prstGeom>
          <a:noFill/>
          <a:ln cap="flat" cmpd="sng" w="9525">
            <a:solidFill>
              <a:schemeClr val="dk2"/>
            </a:solidFill>
            <a:prstDash val="solid"/>
            <a:round/>
            <a:headEnd len="med" w="med" type="none"/>
            <a:tailEnd len="med" w="med" type="triangle"/>
          </a:ln>
        </p:spPr>
      </p:cxnSp>
      <p:cxnSp>
        <p:nvCxnSpPr>
          <p:cNvPr id="1203" name="Google Shape;1203;p87"/>
          <p:cNvCxnSpPr>
            <a:stCxn id="1187" idx="6"/>
            <a:endCxn id="1191" idx="2"/>
          </p:cNvCxnSpPr>
          <p:nvPr/>
        </p:nvCxnSpPr>
        <p:spPr>
          <a:xfrm>
            <a:off x="5744575" y="3030725"/>
            <a:ext cx="794700" cy="789600"/>
          </a:xfrm>
          <a:prstGeom prst="straightConnector1">
            <a:avLst/>
          </a:prstGeom>
          <a:noFill/>
          <a:ln cap="flat" cmpd="sng" w="9525">
            <a:solidFill>
              <a:schemeClr val="dk2"/>
            </a:solidFill>
            <a:prstDash val="solid"/>
            <a:round/>
            <a:headEnd len="med" w="med" type="none"/>
            <a:tailEnd len="med" w="med" type="triangle"/>
          </a:ln>
        </p:spPr>
      </p:cxnSp>
      <p:cxnSp>
        <p:nvCxnSpPr>
          <p:cNvPr id="1204" name="Google Shape;1204;p87"/>
          <p:cNvCxnSpPr>
            <a:stCxn id="1188" idx="6"/>
            <a:endCxn id="1191" idx="2"/>
          </p:cNvCxnSpPr>
          <p:nvPr/>
        </p:nvCxnSpPr>
        <p:spPr>
          <a:xfrm flipH="1" rot="10800000">
            <a:off x="5744575" y="3820350"/>
            <a:ext cx="794700" cy="5700"/>
          </a:xfrm>
          <a:prstGeom prst="straightConnector1">
            <a:avLst/>
          </a:prstGeom>
          <a:noFill/>
          <a:ln cap="flat" cmpd="sng" w="9525">
            <a:solidFill>
              <a:schemeClr val="dk2"/>
            </a:solidFill>
            <a:prstDash val="solid"/>
            <a:round/>
            <a:headEnd len="med" w="med" type="none"/>
            <a:tailEnd len="med" w="med" type="triangle"/>
          </a:ln>
        </p:spPr>
      </p:cxnSp>
      <p:cxnSp>
        <p:nvCxnSpPr>
          <p:cNvPr id="1205" name="Google Shape;1205;p87"/>
          <p:cNvCxnSpPr>
            <a:stCxn id="1189" idx="6"/>
            <a:endCxn id="1191" idx="2"/>
          </p:cNvCxnSpPr>
          <p:nvPr/>
        </p:nvCxnSpPr>
        <p:spPr>
          <a:xfrm flipH="1" rot="10800000">
            <a:off x="5744575" y="3820375"/>
            <a:ext cx="794700" cy="801000"/>
          </a:xfrm>
          <a:prstGeom prst="straightConnector1">
            <a:avLst/>
          </a:prstGeom>
          <a:noFill/>
          <a:ln cap="flat" cmpd="sng" w="9525">
            <a:solidFill>
              <a:schemeClr val="dk2"/>
            </a:solidFill>
            <a:prstDash val="solid"/>
            <a:round/>
            <a:headEnd len="med" w="med" type="none"/>
            <a:tailEnd len="med" w="med" type="triangle"/>
          </a:ln>
        </p:spPr>
      </p:cxnSp>
      <p:cxnSp>
        <p:nvCxnSpPr>
          <p:cNvPr id="1206" name="Google Shape;1206;p87"/>
          <p:cNvCxnSpPr>
            <a:stCxn id="1189" idx="6"/>
            <a:endCxn id="1190" idx="2"/>
          </p:cNvCxnSpPr>
          <p:nvPr/>
        </p:nvCxnSpPr>
        <p:spPr>
          <a:xfrm flipH="1" rot="10800000">
            <a:off x="5744575" y="3040075"/>
            <a:ext cx="794700" cy="1581300"/>
          </a:xfrm>
          <a:prstGeom prst="straightConnector1">
            <a:avLst/>
          </a:prstGeom>
          <a:noFill/>
          <a:ln cap="flat" cmpd="sng" w="9525">
            <a:solidFill>
              <a:schemeClr val="dk2"/>
            </a:solidFill>
            <a:prstDash val="solid"/>
            <a:round/>
            <a:headEnd len="med" w="med" type="none"/>
            <a:tailEnd len="med" w="med" type="triangle"/>
          </a:ln>
        </p:spPr>
      </p:cxnSp>
      <p:cxnSp>
        <p:nvCxnSpPr>
          <p:cNvPr id="1207" name="Google Shape;1207;p87"/>
          <p:cNvCxnSpPr>
            <a:stCxn id="1188" idx="6"/>
            <a:endCxn id="1190" idx="2"/>
          </p:cNvCxnSpPr>
          <p:nvPr/>
        </p:nvCxnSpPr>
        <p:spPr>
          <a:xfrm flipH="1" rot="10800000">
            <a:off x="5744575" y="3040050"/>
            <a:ext cx="794700" cy="7860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208" name="Google Shape;1208;p87"/>
          <p:cNvGraphicFramePr/>
          <p:nvPr/>
        </p:nvGraphicFramePr>
        <p:xfrm>
          <a:off x="7395375" y="2837350"/>
          <a:ext cx="3000000" cy="3000000"/>
        </p:xfrm>
        <a:graphic>
          <a:graphicData uri="http://schemas.openxmlformats.org/drawingml/2006/table">
            <a:tbl>
              <a:tblPr>
                <a:noFill/>
                <a:tableStyleId>{8F6CB169-0633-434F-9900-14CA49ACD625}</a:tableStyleId>
              </a:tblPr>
              <a:tblGrid>
                <a:gridCol w="491675"/>
              </a:tblGrid>
              <a:tr h="381000">
                <a:tc>
                  <a:txBody>
                    <a:bodyPr/>
                    <a:lstStyle/>
                    <a:p>
                      <a:pPr indent="0" lvl="0" marL="0" rtl="0" algn="ctr">
                        <a:spcBef>
                          <a:spcPts val="0"/>
                        </a:spcBef>
                        <a:spcAft>
                          <a:spcPts val="0"/>
                        </a:spcAft>
                        <a:buNone/>
                      </a:pPr>
                      <a:r>
                        <a:rPr lang="fr" sz="1000"/>
                        <a:t>1</a:t>
                      </a:r>
                      <a:endParaRPr sz="1000"/>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bl>
          </a:graphicData>
        </a:graphic>
      </p:graphicFrame>
      <p:graphicFrame>
        <p:nvGraphicFramePr>
          <p:cNvPr id="1209" name="Google Shape;1209;p87"/>
          <p:cNvGraphicFramePr/>
          <p:nvPr/>
        </p:nvGraphicFramePr>
        <p:xfrm>
          <a:off x="7395375" y="3629850"/>
          <a:ext cx="3000000" cy="3000000"/>
        </p:xfrm>
        <a:graphic>
          <a:graphicData uri="http://schemas.openxmlformats.org/drawingml/2006/table">
            <a:tbl>
              <a:tblPr>
                <a:noFill/>
                <a:tableStyleId>{8F6CB169-0633-434F-9900-14CA49ACD625}</a:tableStyleId>
              </a:tblPr>
              <a:tblGrid>
                <a:gridCol w="491675"/>
              </a:tblGrid>
              <a:tr h="381000">
                <a:tc>
                  <a:txBody>
                    <a:bodyPr/>
                    <a:lstStyle/>
                    <a:p>
                      <a:pPr indent="0" lvl="0" marL="0" rtl="0" algn="ctr">
                        <a:spcBef>
                          <a:spcPts val="0"/>
                        </a:spcBef>
                        <a:spcAft>
                          <a:spcPts val="0"/>
                        </a:spcAft>
                        <a:buNone/>
                      </a:pPr>
                      <a:r>
                        <a:rPr lang="fr" sz="1000"/>
                        <a:t>0</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210" name="Google Shape;1210;p87"/>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1211" name="Google Shape;1211;p87"/>
          <p:cNvSpPr txBox="1"/>
          <p:nvPr/>
        </p:nvSpPr>
        <p:spPr>
          <a:xfrm>
            <a:off x="6229225" y="13725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38761D"/>
                </a:solidFill>
              </a:rPr>
              <a:t>Output</a:t>
            </a:r>
            <a:endParaRPr b="1">
              <a:solidFill>
                <a:srgbClr val="38761D"/>
              </a:solidFill>
            </a:endParaRPr>
          </a:p>
        </p:txBody>
      </p:sp>
      <p:sp>
        <p:nvSpPr>
          <p:cNvPr id="1212" name="Google Shape;1212;p87"/>
          <p:cNvSpPr txBox="1"/>
          <p:nvPr/>
        </p:nvSpPr>
        <p:spPr>
          <a:xfrm>
            <a:off x="3968975" y="1332600"/>
            <a:ext cx="13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1F497D"/>
                </a:solidFill>
              </a:rPr>
              <a:t>Hidden Layer</a:t>
            </a:r>
            <a:endParaRPr b="1">
              <a:solidFill>
                <a:srgbClr val="1F497D"/>
              </a:solidFill>
            </a:endParaRPr>
          </a:p>
        </p:txBody>
      </p:sp>
      <p:sp>
        <p:nvSpPr>
          <p:cNvPr id="1213" name="Google Shape;1213;p87"/>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1214" name="Google Shape;1214;p87"/>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1215" name="Google Shape;1215;p87"/>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1216" name="Google Shape;1216;p87"/>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1217" name="Google Shape;1217;p87"/>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sp>
        <p:nvSpPr>
          <p:cNvPr id="1218" name="Google Shape;1218;p87"/>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z’2</a:t>
            </a:r>
            <a:endParaRPr/>
          </a:p>
        </p:txBody>
      </p:sp>
      <p:sp>
        <p:nvSpPr>
          <p:cNvPr id="1219" name="Google Shape;1219;p87"/>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z’3</a:t>
            </a:r>
            <a:endParaRPr/>
          </a:p>
        </p:txBody>
      </p:sp>
      <p:sp>
        <p:nvSpPr>
          <p:cNvPr id="1220" name="Google Shape;1220;p87"/>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z’4</a:t>
            </a:r>
            <a:endParaRPr/>
          </a:p>
        </p:txBody>
      </p:sp>
      <p:cxnSp>
        <p:nvCxnSpPr>
          <p:cNvPr id="1221" name="Google Shape;1221;p87"/>
          <p:cNvCxnSpPr>
            <a:stCxn id="1213" idx="6"/>
            <a:endCxn id="1217"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22" name="Google Shape;1222;p87"/>
          <p:cNvCxnSpPr>
            <a:stCxn id="1214" idx="6"/>
            <a:endCxn id="1217" idx="2"/>
          </p:cNvCxnSpPr>
          <p:nvPr/>
        </p:nvCxnSpPr>
        <p:spPr>
          <a:xfrm flipH="1" rot="10800000">
            <a:off x="2928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23" name="Google Shape;1223;p87"/>
          <p:cNvCxnSpPr>
            <a:stCxn id="1215" idx="6"/>
            <a:endCxn id="1217" idx="2"/>
          </p:cNvCxnSpPr>
          <p:nvPr/>
        </p:nvCxnSpPr>
        <p:spPr>
          <a:xfrm flipH="1" rot="10800000">
            <a:off x="2928575" y="223545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224" name="Google Shape;1224;p87"/>
          <p:cNvCxnSpPr>
            <a:stCxn id="1216" idx="6"/>
            <a:endCxn id="1217" idx="2"/>
          </p:cNvCxnSpPr>
          <p:nvPr/>
        </p:nvCxnSpPr>
        <p:spPr>
          <a:xfrm flipH="1" rot="10800000">
            <a:off x="2928575" y="2235475"/>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1225" name="Google Shape;1225;p87"/>
          <p:cNvCxnSpPr>
            <a:stCxn id="1214" idx="6"/>
            <a:endCxn id="1218" idx="2"/>
          </p:cNvCxnSpPr>
          <p:nvPr/>
        </p:nvCxnSpPr>
        <p:spPr>
          <a:xfrm>
            <a:off x="2928575" y="303072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26" name="Google Shape;1226;p87"/>
          <p:cNvCxnSpPr>
            <a:stCxn id="1213" idx="6"/>
            <a:endCxn id="1218"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27" name="Google Shape;1227;p87"/>
          <p:cNvCxnSpPr>
            <a:stCxn id="1215" idx="6"/>
            <a:endCxn id="1218" idx="2"/>
          </p:cNvCxnSpPr>
          <p:nvPr/>
        </p:nvCxnSpPr>
        <p:spPr>
          <a:xfrm flipH="1" rot="10800000">
            <a:off x="2928575" y="30307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28" name="Google Shape;1228;p87"/>
          <p:cNvCxnSpPr>
            <a:stCxn id="1216" idx="6"/>
            <a:endCxn id="1218" idx="2"/>
          </p:cNvCxnSpPr>
          <p:nvPr/>
        </p:nvCxnSpPr>
        <p:spPr>
          <a:xfrm flipH="1" rot="10800000">
            <a:off x="2928575" y="3030775"/>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229" name="Google Shape;1229;p87"/>
          <p:cNvCxnSpPr>
            <a:stCxn id="1215" idx="6"/>
            <a:endCxn id="1219" idx="2"/>
          </p:cNvCxnSpPr>
          <p:nvPr/>
        </p:nvCxnSpPr>
        <p:spPr>
          <a:xfrm>
            <a:off x="2928575" y="382605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30" name="Google Shape;1230;p87"/>
          <p:cNvCxnSpPr>
            <a:stCxn id="1216" idx="6"/>
            <a:endCxn id="1220" idx="2"/>
          </p:cNvCxnSpPr>
          <p:nvPr/>
        </p:nvCxnSpPr>
        <p:spPr>
          <a:xfrm>
            <a:off x="2928575" y="462137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31" name="Google Shape;1231;p87"/>
          <p:cNvCxnSpPr>
            <a:stCxn id="1215" idx="6"/>
            <a:endCxn id="1220" idx="2"/>
          </p:cNvCxnSpPr>
          <p:nvPr/>
        </p:nvCxnSpPr>
        <p:spPr>
          <a:xfrm>
            <a:off x="2928575" y="38260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32" name="Google Shape;1232;p87"/>
          <p:cNvCxnSpPr>
            <a:stCxn id="1219" idx="6"/>
            <a:endCxn id="1188" idx="2"/>
          </p:cNvCxnSpPr>
          <p:nvPr/>
        </p:nvCxnSpPr>
        <p:spPr>
          <a:xfrm>
            <a:off x="4336575" y="382605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33" name="Google Shape;1233;p87"/>
          <p:cNvCxnSpPr>
            <a:stCxn id="1217" idx="6"/>
            <a:endCxn id="1186" idx="2"/>
          </p:cNvCxnSpPr>
          <p:nvPr/>
        </p:nvCxnSpPr>
        <p:spPr>
          <a:xfrm>
            <a:off x="4336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34" name="Google Shape;1234;p87"/>
          <p:cNvCxnSpPr>
            <a:stCxn id="1219" idx="6"/>
            <a:endCxn id="1189" idx="2"/>
          </p:cNvCxnSpPr>
          <p:nvPr/>
        </p:nvCxnSpPr>
        <p:spPr>
          <a:xfrm>
            <a:off x="4336575" y="38260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35" name="Google Shape;1235;p87"/>
          <p:cNvCxnSpPr>
            <a:stCxn id="1220" idx="6"/>
            <a:endCxn id="1188" idx="2"/>
          </p:cNvCxnSpPr>
          <p:nvPr/>
        </p:nvCxnSpPr>
        <p:spPr>
          <a:xfrm flipH="1" rot="10800000">
            <a:off x="4336575" y="382607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36" name="Google Shape;1236;p87"/>
          <p:cNvCxnSpPr>
            <a:stCxn id="1220" idx="6"/>
            <a:endCxn id="1189" idx="2"/>
          </p:cNvCxnSpPr>
          <p:nvPr/>
        </p:nvCxnSpPr>
        <p:spPr>
          <a:xfrm>
            <a:off x="4336575" y="462137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37" name="Google Shape;1237;p87"/>
          <p:cNvCxnSpPr>
            <a:stCxn id="1220" idx="6"/>
            <a:endCxn id="1186" idx="2"/>
          </p:cNvCxnSpPr>
          <p:nvPr/>
        </p:nvCxnSpPr>
        <p:spPr>
          <a:xfrm flipH="1" rot="10800000">
            <a:off x="4336575" y="2235475"/>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1238" name="Google Shape;1238;p87"/>
          <p:cNvCxnSpPr>
            <a:stCxn id="1217" idx="6"/>
            <a:endCxn id="1189" idx="2"/>
          </p:cNvCxnSpPr>
          <p:nvPr/>
        </p:nvCxnSpPr>
        <p:spPr>
          <a:xfrm>
            <a:off x="4336575" y="2235400"/>
            <a:ext cx="863100" cy="2385900"/>
          </a:xfrm>
          <a:prstGeom prst="straightConnector1">
            <a:avLst/>
          </a:prstGeom>
          <a:noFill/>
          <a:ln cap="flat" cmpd="sng" w="9525">
            <a:solidFill>
              <a:schemeClr val="dk2"/>
            </a:solidFill>
            <a:prstDash val="solid"/>
            <a:round/>
            <a:headEnd len="med" w="med" type="none"/>
            <a:tailEnd len="med" w="med" type="triangle"/>
          </a:ln>
        </p:spPr>
      </p:cxnSp>
      <p:pic>
        <p:nvPicPr>
          <p:cNvPr id="1239" name="Google Shape;1239;p87"/>
          <p:cNvPicPr preferRelativeResize="0"/>
          <p:nvPr/>
        </p:nvPicPr>
        <p:blipFill rotWithShape="1">
          <a:blip r:embed="rId3">
            <a:alphaModFix/>
          </a:blip>
          <a:srcRect b="0" l="0" r="49629" t="0"/>
          <a:stretch/>
        </p:blipFill>
        <p:spPr>
          <a:xfrm>
            <a:off x="8087055" y="2837348"/>
            <a:ext cx="383819" cy="381000"/>
          </a:xfrm>
          <a:prstGeom prst="rect">
            <a:avLst/>
          </a:prstGeom>
          <a:noFill/>
          <a:ln>
            <a:noFill/>
          </a:ln>
        </p:spPr>
      </p:pic>
      <p:pic>
        <p:nvPicPr>
          <p:cNvPr id="1240" name="Google Shape;1240;p87"/>
          <p:cNvPicPr preferRelativeResize="0"/>
          <p:nvPr/>
        </p:nvPicPr>
        <p:blipFill rotWithShape="1">
          <a:blip r:embed="rId3">
            <a:alphaModFix/>
          </a:blip>
          <a:srcRect b="0" l="46622" r="3007" t="0"/>
          <a:stretch/>
        </p:blipFill>
        <p:spPr>
          <a:xfrm>
            <a:off x="8087055" y="3629848"/>
            <a:ext cx="383819" cy="381000"/>
          </a:xfrm>
          <a:prstGeom prst="rect">
            <a:avLst/>
          </a:prstGeom>
          <a:noFill/>
          <a:ln>
            <a:noFill/>
          </a:ln>
        </p:spPr>
      </p:pic>
      <p:cxnSp>
        <p:nvCxnSpPr>
          <p:cNvPr id="1241" name="Google Shape;1241;p8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242" name="Google Shape;1242;p87"/>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243" name="Google Shape;1243;p87"/>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7" name="Shape 1247"/>
        <p:cNvGrpSpPr/>
        <p:nvPr/>
      </p:nvGrpSpPr>
      <p:grpSpPr>
        <a:xfrm>
          <a:off x="0" y="0"/>
          <a:ext cx="0" cy="0"/>
          <a:chOff x="0" y="0"/>
          <a:chExt cx="0" cy="0"/>
        </a:xfrm>
      </p:grpSpPr>
      <p:sp>
        <p:nvSpPr>
          <p:cNvPr id="1248" name="Google Shape;1248;p88"/>
          <p:cNvSpPr/>
          <p:nvPr/>
        </p:nvSpPr>
        <p:spPr>
          <a:xfrm>
            <a:off x="2736900" y="1424850"/>
            <a:ext cx="1682700" cy="168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8"/>
          <p:cNvSpPr/>
          <p:nvPr/>
        </p:nvSpPr>
        <p:spPr>
          <a:xfrm>
            <a:off x="2078975" y="20392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z1</a:t>
            </a:r>
            <a:endParaRPr/>
          </a:p>
        </p:txBody>
      </p:sp>
      <p:sp>
        <p:nvSpPr>
          <p:cNvPr id="1250" name="Google Shape;1250;p88"/>
          <p:cNvSpPr/>
          <p:nvPr/>
        </p:nvSpPr>
        <p:spPr>
          <a:xfrm>
            <a:off x="2078975" y="28345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8"/>
          <p:cNvSpPr/>
          <p:nvPr/>
        </p:nvSpPr>
        <p:spPr>
          <a:xfrm>
            <a:off x="2078975" y="36298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8"/>
          <p:cNvSpPr/>
          <p:nvPr/>
        </p:nvSpPr>
        <p:spPr>
          <a:xfrm>
            <a:off x="2078975" y="44251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253" name="Google Shape;1253;p88"/>
          <p:cNvGraphicFramePr/>
          <p:nvPr/>
        </p:nvGraphicFramePr>
        <p:xfrm>
          <a:off x="402900" y="2784400"/>
          <a:ext cx="3000000" cy="3000000"/>
        </p:xfrm>
        <a:graphic>
          <a:graphicData uri="http://schemas.openxmlformats.org/drawingml/2006/table">
            <a:tbl>
              <a:tblPr>
                <a:noFill/>
                <a:tableStyleId>{8F6CB169-0633-434F-9900-14CA49ACD625}</a:tableStyleId>
              </a:tblPr>
              <a:tblGrid>
                <a:gridCol w="491675"/>
              </a:tblGrid>
              <a:tr h="426700">
                <a:tc>
                  <a:txBody>
                    <a:bodyPr/>
                    <a:lstStyle/>
                    <a:p>
                      <a:pPr indent="0" lvl="0" marL="0" rtl="0" algn="ctr">
                        <a:spcBef>
                          <a:spcPts val="0"/>
                        </a:spcBef>
                        <a:spcAft>
                          <a:spcPts val="0"/>
                        </a:spcAft>
                        <a:buNone/>
                      </a:pPr>
                      <a:r>
                        <a:rPr b="1" lang="fr" sz="800"/>
                        <a:t>user</a:t>
                      </a:r>
                      <a:endParaRPr sz="8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254" name="Google Shape;1254;p88"/>
          <p:cNvSpPr txBox="1"/>
          <p:nvPr/>
        </p:nvSpPr>
        <p:spPr>
          <a:xfrm>
            <a:off x="377388" y="2120800"/>
            <a:ext cx="542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800">
                <a:solidFill>
                  <a:schemeClr val="dk1"/>
                </a:solidFill>
                <a:latin typeface="Exo"/>
                <a:ea typeface="Exo"/>
                <a:cs typeface="Exo"/>
                <a:sym typeface="Exo"/>
              </a:rPr>
              <a:t>X</a:t>
            </a:r>
            <a:endParaRPr/>
          </a:p>
        </p:txBody>
      </p:sp>
      <p:cxnSp>
        <p:nvCxnSpPr>
          <p:cNvPr id="1255" name="Google Shape;1255;p88"/>
          <p:cNvCxnSpPr>
            <a:stCxn id="1256" idx="7"/>
            <a:endCxn id="1249" idx="2"/>
          </p:cNvCxnSpPr>
          <p:nvPr/>
        </p:nvCxnSpPr>
        <p:spPr>
          <a:xfrm flipH="1" rot="10800000">
            <a:off x="1029063" y="23116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1256" name="Google Shape;1256;p88"/>
          <p:cNvSpPr/>
          <p:nvPr/>
        </p:nvSpPr>
        <p:spPr>
          <a:xfrm>
            <a:off x="1021125" y="33402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8"/>
          <p:cNvSpPr/>
          <p:nvPr/>
        </p:nvSpPr>
        <p:spPr>
          <a:xfrm>
            <a:off x="1021125" y="37212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8"/>
          <p:cNvSpPr/>
          <p:nvPr/>
        </p:nvSpPr>
        <p:spPr>
          <a:xfrm>
            <a:off x="1021125" y="41022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9" name="Google Shape;1259;p88"/>
          <p:cNvCxnSpPr>
            <a:stCxn id="1257" idx="0"/>
            <a:endCxn id="1249" idx="2"/>
          </p:cNvCxnSpPr>
          <p:nvPr/>
        </p:nvCxnSpPr>
        <p:spPr>
          <a:xfrm flipH="1" rot="10800000">
            <a:off x="1025025" y="23115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1260" name="Google Shape;1260;p88"/>
          <p:cNvCxnSpPr>
            <a:stCxn id="1258" idx="1"/>
            <a:endCxn id="1249" idx="2"/>
          </p:cNvCxnSpPr>
          <p:nvPr/>
        </p:nvCxnSpPr>
        <p:spPr>
          <a:xfrm flipH="1" rot="10800000">
            <a:off x="1022267" y="2311742"/>
            <a:ext cx="1056600" cy="1791600"/>
          </a:xfrm>
          <a:prstGeom prst="straightConnector1">
            <a:avLst/>
          </a:prstGeom>
          <a:noFill/>
          <a:ln cap="flat" cmpd="sng" w="9525">
            <a:solidFill>
              <a:schemeClr val="dk2"/>
            </a:solidFill>
            <a:prstDash val="solid"/>
            <a:round/>
            <a:headEnd len="med" w="med" type="none"/>
            <a:tailEnd len="med" w="med" type="triangle"/>
          </a:ln>
        </p:spPr>
      </p:cxnSp>
      <p:sp>
        <p:nvSpPr>
          <p:cNvPr id="1261" name="Google Shape;1261;p88"/>
          <p:cNvSpPr txBox="1"/>
          <p:nvPr/>
        </p:nvSpPr>
        <p:spPr>
          <a:xfrm>
            <a:off x="1768925" y="14487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p:txBody>
      </p:sp>
      <p:sp>
        <p:nvSpPr>
          <p:cNvPr id="1262" name="Google Shape;1262;p88"/>
          <p:cNvSpPr txBox="1"/>
          <p:nvPr/>
        </p:nvSpPr>
        <p:spPr>
          <a:xfrm>
            <a:off x="2729600" y="1653250"/>
            <a:ext cx="1734600" cy="1316700"/>
          </a:xfrm>
          <a:prstGeom prst="rect">
            <a:avLst/>
          </a:prstGeom>
          <a:noFill/>
          <a:ln>
            <a:noFill/>
          </a:ln>
        </p:spPr>
        <p:txBody>
          <a:bodyPr anchorCtr="0" anchor="t" bIns="91425" lIns="91425" spcFirstLastPara="1" rIns="91425" wrap="square" tIns="91425">
            <a:spAutoFit/>
          </a:bodyPr>
          <a:lstStyle/>
          <a:p>
            <a:pPr indent="-317500" lvl="0" marL="457200" rtl="0" algn="l">
              <a:lnSpc>
                <a:spcPct val="135714"/>
              </a:lnSpc>
              <a:spcBef>
                <a:spcPts val="0"/>
              </a:spcBef>
              <a:spcAft>
                <a:spcPts val="0"/>
              </a:spcAft>
              <a:buClr>
                <a:srgbClr val="38761D"/>
              </a:buClr>
              <a:buSzPts val="1400"/>
              <a:buChar char="-"/>
            </a:pPr>
            <a:r>
              <a:rPr b="1" lang="fr" sz="1050">
                <a:solidFill>
                  <a:srgbClr val="38761D"/>
                </a:solidFill>
                <a:highlight>
                  <a:srgbClr val="FFFFFE"/>
                </a:highlight>
                <a:latin typeface="Courier New"/>
                <a:ea typeface="Courier New"/>
                <a:cs typeface="Courier New"/>
                <a:sym typeface="Courier New"/>
              </a:rPr>
              <a:t>sigmoïd</a:t>
            </a:r>
            <a:r>
              <a:rPr b="1" lang="fr" sz="1450">
                <a:solidFill>
                  <a:srgbClr val="38761D"/>
                </a:solidFill>
                <a:latin typeface="Times New Roman"/>
                <a:ea typeface="Times New Roman"/>
                <a:cs typeface="Times New Roman"/>
                <a:sym typeface="Times New Roman"/>
              </a:rPr>
              <a:t>(z1)</a:t>
            </a:r>
            <a:endParaRPr b="1" sz="1450">
              <a:solidFill>
                <a:srgbClr val="38761D"/>
              </a:solidFill>
              <a:latin typeface="Times New Roman"/>
              <a:ea typeface="Times New Roman"/>
              <a:cs typeface="Times New Roman"/>
              <a:sym typeface="Times New Roman"/>
            </a:endParaRPr>
          </a:p>
          <a:p>
            <a:pPr indent="-317500" lvl="0" marL="457200" rtl="0" algn="l">
              <a:lnSpc>
                <a:spcPct val="135714"/>
              </a:lnSpc>
              <a:spcBef>
                <a:spcPts val="0"/>
              </a:spcBef>
              <a:spcAft>
                <a:spcPts val="0"/>
              </a:spcAft>
              <a:buSzPts val="1400"/>
              <a:buChar char="-"/>
            </a:pPr>
            <a:r>
              <a:rPr lang="fr" sz="1050">
                <a:highlight>
                  <a:srgbClr val="FFFFFE"/>
                </a:highlight>
                <a:latin typeface="Courier New"/>
                <a:ea typeface="Courier New"/>
                <a:cs typeface="Courier New"/>
                <a:sym typeface="Courier New"/>
              </a:rPr>
              <a:t>tanh</a:t>
            </a:r>
            <a:r>
              <a:rPr lang="fr" sz="1450">
                <a:solidFill>
                  <a:srgbClr val="21212B"/>
                </a:solidFill>
                <a:latin typeface="Times New Roman"/>
                <a:ea typeface="Times New Roman"/>
                <a:cs typeface="Times New Roman"/>
                <a:sym typeface="Times New Roman"/>
              </a:rPr>
              <a:t>(z1)</a:t>
            </a:r>
            <a:endParaRPr sz="1450">
              <a:solidFill>
                <a:srgbClr val="21212B"/>
              </a:solidFill>
              <a:latin typeface="Times New Roman"/>
              <a:ea typeface="Times New Roman"/>
              <a:cs typeface="Times New Roman"/>
              <a:sym typeface="Times New Roman"/>
            </a:endParaRPr>
          </a:p>
          <a:p>
            <a:pPr indent="-317500" lvl="0" marL="457200" rtl="0" algn="l">
              <a:lnSpc>
                <a:spcPct val="135714"/>
              </a:lnSpc>
              <a:spcBef>
                <a:spcPts val="0"/>
              </a:spcBef>
              <a:spcAft>
                <a:spcPts val="0"/>
              </a:spcAft>
              <a:buSzPts val="1400"/>
              <a:buChar char="-"/>
            </a:pPr>
            <a:r>
              <a:rPr lang="fr" sz="1050">
                <a:highlight>
                  <a:srgbClr val="FFFFFE"/>
                </a:highlight>
                <a:latin typeface="Courier New"/>
                <a:ea typeface="Courier New"/>
                <a:cs typeface="Courier New"/>
                <a:sym typeface="Courier New"/>
              </a:rPr>
              <a:t>relu</a:t>
            </a:r>
            <a:r>
              <a:rPr lang="fr" sz="1450">
                <a:solidFill>
                  <a:srgbClr val="21212B"/>
                </a:solidFill>
                <a:latin typeface="Times New Roman"/>
                <a:ea typeface="Times New Roman"/>
                <a:cs typeface="Times New Roman"/>
                <a:sym typeface="Times New Roman"/>
              </a:rPr>
              <a:t>(z1)</a:t>
            </a:r>
            <a:endParaRPr sz="1450">
              <a:solidFill>
                <a:srgbClr val="21212B"/>
              </a:solidFill>
              <a:latin typeface="Times New Roman"/>
              <a:ea typeface="Times New Roman"/>
              <a:cs typeface="Times New Roman"/>
              <a:sym typeface="Times New Roman"/>
            </a:endParaRPr>
          </a:p>
          <a:p>
            <a:pPr indent="-320675" lvl="0" marL="457200" rtl="0" algn="l">
              <a:lnSpc>
                <a:spcPct val="135714"/>
              </a:lnSpc>
              <a:spcBef>
                <a:spcPts val="0"/>
              </a:spcBef>
              <a:spcAft>
                <a:spcPts val="0"/>
              </a:spcAft>
              <a:buClr>
                <a:srgbClr val="21212B"/>
              </a:buClr>
              <a:buSzPts val="1450"/>
              <a:buFont typeface="Times New Roman"/>
              <a:buChar char="-"/>
            </a:pPr>
            <a:r>
              <a:rPr lang="fr" sz="1050">
                <a:highlight>
                  <a:srgbClr val="FFFFFE"/>
                </a:highlight>
                <a:latin typeface="Courier New"/>
                <a:ea typeface="Courier New"/>
                <a:cs typeface="Courier New"/>
                <a:sym typeface="Courier New"/>
              </a:rPr>
              <a:t>softmax</a:t>
            </a:r>
            <a:r>
              <a:rPr lang="fr" sz="1450">
                <a:solidFill>
                  <a:srgbClr val="21212B"/>
                </a:solidFill>
                <a:latin typeface="Times New Roman"/>
                <a:ea typeface="Times New Roman"/>
                <a:cs typeface="Times New Roman"/>
                <a:sym typeface="Times New Roman"/>
              </a:rPr>
              <a:t>(z1)</a:t>
            </a:r>
            <a:endParaRPr sz="1050">
              <a:highlight>
                <a:srgbClr val="FFFFFE"/>
              </a:highlight>
              <a:latin typeface="Courier New"/>
              <a:ea typeface="Courier New"/>
              <a:cs typeface="Courier New"/>
              <a:sym typeface="Courier New"/>
            </a:endParaRPr>
          </a:p>
        </p:txBody>
      </p:sp>
      <p:sp>
        <p:nvSpPr>
          <p:cNvPr id="1263" name="Google Shape;1263;p88"/>
          <p:cNvSpPr/>
          <p:nvPr/>
        </p:nvSpPr>
        <p:spPr>
          <a:xfrm>
            <a:off x="5205475" y="19938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sp>
        <p:nvSpPr>
          <p:cNvPr id="1264" name="Google Shape;1264;p88"/>
          <p:cNvSpPr/>
          <p:nvPr/>
        </p:nvSpPr>
        <p:spPr>
          <a:xfrm>
            <a:off x="5205475" y="27891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z’2</a:t>
            </a:r>
            <a:endParaRPr/>
          </a:p>
        </p:txBody>
      </p:sp>
      <p:sp>
        <p:nvSpPr>
          <p:cNvPr id="1265" name="Google Shape;1265;p88"/>
          <p:cNvSpPr/>
          <p:nvPr/>
        </p:nvSpPr>
        <p:spPr>
          <a:xfrm>
            <a:off x="5205475" y="35844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z’3</a:t>
            </a:r>
            <a:endParaRPr/>
          </a:p>
        </p:txBody>
      </p:sp>
      <p:sp>
        <p:nvSpPr>
          <p:cNvPr id="1266" name="Google Shape;1266;p88"/>
          <p:cNvSpPr/>
          <p:nvPr/>
        </p:nvSpPr>
        <p:spPr>
          <a:xfrm>
            <a:off x="5205475" y="43797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z’4</a:t>
            </a:r>
            <a:endParaRPr/>
          </a:p>
        </p:txBody>
      </p:sp>
      <p:cxnSp>
        <p:nvCxnSpPr>
          <p:cNvPr id="1267" name="Google Shape;1267;p88"/>
          <p:cNvCxnSpPr>
            <a:stCxn id="1262" idx="3"/>
            <a:endCxn id="1263" idx="2"/>
          </p:cNvCxnSpPr>
          <p:nvPr/>
        </p:nvCxnSpPr>
        <p:spPr>
          <a:xfrm flipH="1" rot="10800000">
            <a:off x="4464200" y="2266300"/>
            <a:ext cx="741300" cy="45300"/>
          </a:xfrm>
          <a:prstGeom prst="straightConnector1">
            <a:avLst/>
          </a:prstGeom>
          <a:noFill/>
          <a:ln cap="flat" cmpd="sng" w="9525">
            <a:solidFill>
              <a:schemeClr val="dk2"/>
            </a:solidFill>
            <a:prstDash val="solid"/>
            <a:round/>
            <a:headEnd len="med" w="med" type="none"/>
            <a:tailEnd len="med" w="med" type="triangle"/>
          </a:ln>
        </p:spPr>
      </p:cxnSp>
      <p:cxnSp>
        <p:nvCxnSpPr>
          <p:cNvPr id="1268" name="Google Shape;1268;p88"/>
          <p:cNvCxnSpPr>
            <a:stCxn id="1262" idx="3"/>
            <a:endCxn id="1265" idx="2"/>
          </p:cNvCxnSpPr>
          <p:nvPr/>
        </p:nvCxnSpPr>
        <p:spPr>
          <a:xfrm>
            <a:off x="4464200" y="2311600"/>
            <a:ext cx="741300" cy="1545300"/>
          </a:xfrm>
          <a:prstGeom prst="straightConnector1">
            <a:avLst/>
          </a:prstGeom>
          <a:noFill/>
          <a:ln cap="flat" cmpd="sng" w="9525">
            <a:solidFill>
              <a:schemeClr val="dk2"/>
            </a:solidFill>
            <a:prstDash val="solid"/>
            <a:round/>
            <a:headEnd len="med" w="med" type="none"/>
            <a:tailEnd len="med" w="med" type="triangle"/>
          </a:ln>
        </p:spPr>
      </p:cxnSp>
      <p:cxnSp>
        <p:nvCxnSpPr>
          <p:cNvPr id="1269" name="Google Shape;1269;p88"/>
          <p:cNvCxnSpPr>
            <a:stCxn id="1262" idx="3"/>
            <a:endCxn id="1264" idx="2"/>
          </p:cNvCxnSpPr>
          <p:nvPr/>
        </p:nvCxnSpPr>
        <p:spPr>
          <a:xfrm>
            <a:off x="4464200" y="2311600"/>
            <a:ext cx="741300" cy="750000"/>
          </a:xfrm>
          <a:prstGeom prst="straightConnector1">
            <a:avLst/>
          </a:prstGeom>
          <a:noFill/>
          <a:ln cap="flat" cmpd="sng" w="9525">
            <a:solidFill>
              <a:schemeClr val="dk2"/>
            </a:solidFill>
            <a:prstDash val="solid"/>
            <a:round/>
            <a:headEnd len="med" w="med" type="none"/>
            <a:tailEnd len="med" w="med" type="triangle"/>
          </a:ln>
        </p:spPr>
      </p:cxnSp>
      <p:cxnSp>
        <p:nvCxnSpPr>
          <p:cNvPr id="1270" name="Google Shape;1270;p88"/>
          <p:cNvCxnSpPr>
            <a:stCxn id="1262" idx="3"/>
            <a:endCxn id="1266" idx="2"/>
          </p:cNvCxnSpPr>
          <p:nvPr/>
        </p:nvCxnSpPr>
        <p:spPr>
          <a:xfrm>
            <a:off x="4464200" y="2311600"/>
            <a:ext cx="741300" cy="2340600"/>
          </a:xfrm>
          <a:prstGeom prst="straightConnector1">
            <a:avLst/>
          </a:prstGeom>
          <a:noFill/>
          <a:ln cap="flat" cmpd="sng" w="9525">
            <a:solidFill>
              <a:schemeClr val="dk2"/>
            </a:solidFill>
            <a:prstDash val="solid"/>
            <a:round/>
            <a:headEnd len="med" w="med" type="none"/>
            <a:tailEnd len="med" w="med" type="triangle"/>
          </a:ln>
        </p:spPr>
      </p:cxnSp>
      <p:cxnSp>
        <p:nvCxnSpPr>
          <p:cNvPr id="1271" name="Google Shape;1271;p8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272" name="Google Shape;1272;p88"/>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273" name="Google Shape;1273;p88"/>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Fonctions d’activation</a:t>
            </a:r>
            <a:endParaRPr b="1" sz="16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4"/>
          <p:cNvSpPr txBox="1"/>
          <p:nvPr/>
        </p:nvSpPr>
        <p:spPr>
          <a:xfrm>
            <a:off x="480300" y="1430150"/>
            <a:ext cx="8218200" cy="1132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60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Git Bash : </a:t>
            </a:r>
            <a:r>
              <a:rPr lang="fr" sz="1100" u="sng">
                <a:solidFill>
                  <a:schemeClr val="hlink"/>
                </a:solidFill>
                <a:highlight>
                  <a:srgbClr val="FFFFFF"/>
                </a:highlight>
                <a:latin typeface="Hind Madurai"/>
                <a:ea typeface="Hind Madurai"/>
                <a:cs typeface="Hind Madurai"/>
                <a:sym typeface="Hind Madurai"/>
                <a:hlinkClick r:id="rId3"/>
              </a:rPr>
              <a:t>https://git-scm.com/download/mac</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Python 3.8 &gt; : </a:t>
            </a:r>
            <a:r>
              <a:rPr lang="fr" sz="1100" u="sng">
                <a:solidFill>
                  <a:schemeClr val="accent2"/>
                </a:solidFill>
                <a:highlight>
                  <a:srgbClr val="FFFFFF"/>
                </a:highlight>
                <a:latin typeface="Hind Madurai"/>
                <a:ea typeface="Hind Madurai"/>
                <a:cs typeface="Hind Madurai"/>
                <a:sym typeface="Hind Madurai"/>
                <a:hlinkClick r:id="rId4">
                  <a:extLst>
                    <a:ext uri="{A12FA001-AC4F-418D-AE19-62706E023703}">
                      <ahyp:hlinkClr val="tx"/>
                    </a:ext>
                  </a:extLst>
                </a:hlinkClick>
              </a:rPr>
              <a:t>https://www.python.org/downloads/</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VS Code : </a:t>
            </a:r>
            <a:r>
              <a:rPr lang="fr" sz="1100" u="sng">
                <a:solidFill>
                  <a:schemeClr val="hlink"/>
                </a:solidFill>
                <a:highlight>
                  <a:srgbClr val="FFFFFF"/>
                </a:highlight>
                <a:latin typeface="Hind Madurai"/>
                <a:ea typeface="Hind Madurai"/>
                <a:cs typeface="Hind Madurai"/>
                <a:sym typeface="Hind Madurai"/>
                <a:hlinkClick r:id="rId5"/>
              </a:rPr>
              <a:t>https://code.visualstudio.com/Download</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Extension Python pour VSCode : </a:t>
            </a:r>
            <a:r>
              <a:rPr lang="fr" sz="1100" u="sng">
                <a:solidFill>
                  <a:schemeClr val="hlink"/>
                </a:solidFill>
                <a:highlight>
                  <a:srgbClr val="FFFFFF"/>
                </a:highlight>
                <a:latin typeface="Hind Madurai"/>
                <a:ea typeface="Hind Madurai"/>
                <a:cs typeface="Hind Madurai"/>
                <a:sym typeface="Hind Madurai"/>
                <a:hlinkClick r:id="rId6"/>
              </a:rPr>
              <a:t>https://marketplace.visualstudio.com/items?itemName=ms-python.python</a:t>
            </a:r>
            <a:r>
              <a:rPr lang="fr" sz="1100">
                <a:solidFill>
                  <a:srgbClr val="212121"/>
                </a:solidFill>
                <a:highlight>
                  <a:srgbClr val="FFFFFF"/>
                </a:highlight>
                <a:latin typeface="Hind Madurai"/>
                <a:ea typeface="Hind Madurai"/>
                <a:cs typeface="Hind Madurai"/>
                <a:sym typeface="Hind Madurai"/>
              </a:rPr>
              <a:t> </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Extension Jupyter pour VSCode : </a:t>
            </a:r>
            <a:r>
              <a:rPr lang="fr" sz="1100" u="sng">
                <a:solidFill>
                  <a:schemeClr val="hlink"/>
                </a:solidFill>
                <a:highlight>
                  <a:srgbClr val="FFFFFF"/>
                </a:highlight>
                <a:latin typeface="Hind Madurai"/>
                <a:ea typeface="Hind Madurai"/>
                <a:cs typeface="Hind Madurai"/>
                <a:sym typeface="Hind Madurai"/>
                <a:hlinkClick r:id="rId7"/>
              </a:rPr>
              <a:t>https://marketplace.visualstudio.com/items?itemName=ms-toolsai.jupyter</a:t>
            </a:r>
            <a:r>
              <a:rPr lang="fr" sz="1100">
                <a:solidFill>
                  <a:srgbClr val="212121"/>
                </a:solidFill>
                <a:highlight>
                  <a:srgbClr val="FFFFFF"/>
                </a:highlight>
                <a:latin typeface="Hind Madurai"/>
                <a:ea typeface="Hind Madurai"/>
                <a:cs typeface="Hind Madurai"/>
                <a:sym typeface="Hind Madurai"/>
              </a:rPr>
              <a:t> </a:t>
            </a:r>
            <a:endParaRPr sz="1100">
              <a:solidFill>
                <a:srgbClr val="212121"/>
              </a:solidFill>
              <a:highlight>
                <a:srgbClr val="FFFFFF"/>
              </a:highlight>
              <a:latin typeface="Hind Madurai"/>
              <a:ea typeface="Hind Madurai"/>
              <a:cs typeface="Hind Madurai"/>
              <a:sym typeface="Hind Madurai"/>
            </a:endParaRPr>
          </a:p>
        </p:txBody>
      </p:sp>
      <p:cxnSp>
        <p:nvCxnSpPr>
          <p:cNvPr id="347" name="Google Shape;347;p44"/>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48" name="Google Shape;348;p44"/>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 </a:t>
            </a:r>
            <a:r>
              <a:rPr b="1" lang="fr" sz="2800">
                <a:solidFill>
                  <a:schemeClr val="dk1"/>
                </a:solidFill>
                <a:latin typeface="Exo"/>
                <a:ea typeface="Exo"/>
                <a:cs typeface="Exo"/>
                <a:sym typeface="Exo"/>
              </a:rPr>
              <a:t>Python Approfondissement</a:t>
            </a:r>
            <a:endParaRPr b="1" sz="2800">
              <a:solidFill>
                <a:schemeClr val="dk1"/>
              </a:solidFill>
              <a:latin typeface="Exo"/>
              <a:ea typeface="Exo"/>
              <a:cs typeface="Exo"/>
              <a:sym typeface="Exo"/>
            </a:endParaRPr>
          </a:p>
        </p:txBody>
      </p:sp>
      <p:sp>
        <p:nvSpPr>
          <p:cNvPr id="349" name="Google Shape;349;p44"/>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Dépendances</a:t>
            </a:r>
            <a:endParaRPr b="1" sz="1600">
              <a:solidFill>
                <a:srgbClr val="FFFFFF"/>
              </a:solidFill>
            </a:endParaRPr>
          </a:p>
        </p:txBody>
      </p:sp>
      <p:sp>
        <p:nvSpPr>
          <p:cNvPr id="350" name="Google Shape;350;p44"/>
          <p:cNvSpPr/>
          <p:nvPr/>
        </p:nvSpPr>
        <p:spPr>
          <a:xfrm>
            <a:off x="555125" y="2832975"/>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Bibliothèques</a:t>
            </a:r>
            <a:endParaRPr b="1" sz="1600">
              <a:solidFill>
                <a:srgbClr val="FFFFFF"/>
              </a:solidFill>
            </a:endParaRPr>
          </a:p>
        </p:txBody>
      </p:sp>
      <p:sp>
        <p:nvSpPr>
          <p:cNvPr id="351" name="Google Shape;351;p44"/>
          <p:cNvSpPr txBox="1"/>
          <p:nvPr/>
        </p:nvSpPr>
        <p:spPr>
          <a:xfrm>
            <a:off x="555125" y="3485500"/>
            <a:ext cx="2600700" cy="1132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60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pandas</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streamlit</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scikit-learn</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tensorflow</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sqlalchemy</a:t>
            </a:r>
            <a:endParaRPr sz="1100">
              <a:solidFill>
                <a:srgbClr val="212121"/>
              </a:solidFill>
              <a:highlight>
                <a:srgbClr val="FFFFFF"/>
              </a:highlight>
              <a:latin typeface="Hind Madurai"/>
              <a:ea typeface="Hind Madurai"/>
              <a:cs typeface="Hind Madurai"/>
              <a:sym typeface="Hind Madura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7" name="Shape 1277"/>
        <p:cNvGrpSpPr/>
        <p:nvPr/>
      </p:nvGrpSpPr>
      <p:grpSpPr>
        <a:xfrm>
          <a:off x="0" y="0"/>
          <a:ext cx="0" cy="0"/>
          <a:chOff x="0" y="0"/>
          <a:chExt cx="0" cy="0"/>
        </a:xfrm>
      </p:grpSpPr>
      <p:pic>
        <p:nvPicPr>
          <p:cNvPr id="1278" name="Google Shape;1278;p89"/>
          <p:cNvPicPr preferRelativeResize="0"/>
          <p:nvPr/>
        </p:nvPicPr>
        <p:blipFill>
          <a:blip r:embed="rId3">
            <a:alphaModFix/>
          </a:blip>
          <a:stretch>
            <a:fillRect/>
          </a:stretch>
        </p:blipFill>
        <p:spPr>
          <a:xfrm>
            <a:off x="742425" y="1639250"/>
            <a:ext cx="1467249" cy="1159188"/>
          </a:xfrm>
          <a:prstGeom prst="rect">
            <a:avLst/>
          </a:prstGeom>
          <a:noFill/>
          <a:ln>
            <a:noFill/>
          </a:ln>
        </p:spPr>
      </p:pic>
      <p:sp>
        <p:nvSpPr>
          <p:cNvPr id="1279" name="Google Shape;1279;p89"/>
          <p:cNvSpPr txBox="1"/>
          <p:nvPr/>
        </p:nvSpPr>
        <p:spPr>
          <a:xfrm>
            <a:off x="2692350" y="1850200"/>
            <a:ext cx="5922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4"/>
              </a:rPr>
              <a:t>Fonction sigmoïde</a:t>
            </a:r>
            <a:r>
              <a:rPr lang="fr" sz="1100">
                <a:solidFill>
                  <a:srgbClr val="212121"/>
                </a:solidFill>
                <a:highlight>
                  <a:srgbClr val="FFFFFF"/>
                </a:highlight>
                <a:latin typeface="Hind Madurai"/>
                <a:ea typeface="Hind Madurai"/>
                <a:cs typeface="Hind Madurai"/>
                <a:sym typeface="Hind Madurai"/>
              </a:rPr>
              <a:t> : une fonction en forme de S qui comprime les valeurs d'entrée entre 0 et 1, souvent utilisée pour la classification binaire ou la régression logistique.</a:t>
            </a:r>
            <a:endParaRPr b="1" sz="1100">
              <a:highlight>
                <a:srgbClr val="FFFFFE"/>
              </a:highlight>
              <a:latin typeface="Hind Madurai"/>
              <a:ea typeface="Hind Madurai"/>
              <a:cs typeface="Hind Madurai"/>
              <a:sym typeface="Hind Madurai"/>
            </a:endParaRPr>
          </a:p>
        </p:txBody>
      </p:sp>
      <p:pic>
        <p:nvPicPr>
          <p:cNvPr id="1280" name="Google Shape;1280;p89"/>
          <p:cNvPicPr preferRelativeResize="0"/>
          <p:nvPr/>
        </p:nvPicPr>
        <p:blipFill>
          <a:blip r:embed="rId5">
            <a:alphaModFix/>
          </a:blip>
          <a:stretch>
            <a:fillRect/>
          </a:stretch>
        </p:blipFill>
        <p:spPr>
          <a:xfrm>
            <a:off x="400313" y="3097800"/>
            <a:ext cx="2263956" cy="1248050"/>
          </a:xfrm>
          <a:prstGeom prst="rect">
            <a:avLst/>
          </a:prstGeom>
          <a:noFill/>
          <a:ln>
            <a:noFill/>
          </a:ln>
        </p:spPr>
      </p:pic>
      <p:sp>
        <p:nvSpPr>
          <p:cNvPr id="1281" name="Google Shape;1281;p89"/>
          <p:cNvSpPr txBox="1"/>
          <p:nvPr/>
        </p:nvSpPr>
        <p:spPr>
          <a:xfrm>
            <a:off x="2692350" y="3430975"/>
            <a:ext cx="55374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6"/>
              </a:rPr>
              <a:t>Fonction tangente hyperbolique</a:t>
            </a:r>
            <a:r>
              <a:rPr lang="fr" sz="1100">
                <a:solidFill>
                  <a:srgbClr val="212121"/>
                </a:solidFill>
                <a:highlight>
                  <a:srgbClr val="FFFFFF"/>
                </a:highlight>
                <a:latin typeface="Hind Madurai"/>
                <a:ea typeface="Hind Madurai"/>
                <a:cs typeface="Hind Madurai"/>
                <a:sym typeface="Hind Madurai"/>
              </a:rPr>
              <a:t> (tanh) : une fonction similaire à la fonction sigmoïde, mais qui comprime les valeurs d'entrée entre -1 et 1.</a:t>
            </a:r>
            <a:endParaRPr sz="1100">
              <a:solidFill>
                <a:srgbClr val="212121"/>
              </a:solidFill>
              <a:highlight>
                <a:srgbClr val="FFFFFF"/>
              </a:highlight>
              <a:latin typeface="Hind Madurai"/>
              <a:ea typeface="Hind Madurai"/>
              <a:cs typeface="Hind Madurai"/>
              <a:sym typeface="Hind Madurai"/>
            </a:endParaRPr>
          </a:p>
        </p:txBody>
      </p:sp>
      <p:cxnSp>
        <p:nvCxnSpPr>
          <p:cNvPr id="1282" name="Google Shape;1282;p8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283" name="Google Shape;1283;p89"/>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284" name="Google Shape;1284;p89"/>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Fonctions d’activation</a:t>
            </a:r>
            <a:endParaRPr b="1" sz="16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8" name="Shape 1288"/>
        <p:cNvGrpSpPr/>
        <p:nvPr/>
      </p:nvGrpSpPr>
      <p:grpSpPr>
        <a:xfrm>
          <a:off x="0" y="0"/>
          <a:ext cx="0" cy="0"/>
          <a:chOff x="0" y="0"/>
          <a:chExt cx="0" cy="0"/>
        </a:xfrm>
      </p:grpSpPr>
      <p:pic>
        <p:nvPicPr>
          <p:cNvPr id="1289" name="Google Shape;1289;p90"/>
          <p:cNvPicPr preferRelativeResize="0"/>
          <p:nvPr/>
        </p:nvPicPr>
        <p:blipFill>
          <a:blip r:embed="rId3">
            <a:alphaModFix/>
          </a:blip>
          <a:stretch>
            <a:fillRect/>
          </a:stretch>
        </p:blipFill>
        <p:spPr>
          <a:xfrm>
            <a:off x="460837" y="1566350"/>
            <a:ext cx="2263951" cy="1131976"/>
          </a:xfrm>
          <a:prstGeom prst="rect">
            <a:avLst/>
          </a:prstGeom>
          <a:noFill/>
          <a:ln>
            <a:noFill/>
          </a:ln>
        </p:spPr>
      </p:pic>
      <p:sp>
        <p:nvSpPr>
          <p:cNvPr id="1290" name="Google Shape;1290;p90"/>
          <p:cNvSpPr txBox="1"/>
          <p:nvPr/>
        </p:nvSpPr>
        <p:spPr>
          <a:xfrm>
            <a:off x="2775575" y="3778513"/>
            <a:ext cx="51525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4"/>
              </a:rPr>
              <a:t>Fonction softmax</a:t>
            </a:r>
            <a:r>
              <a:rPr lang="fr" sz="1100">
                <a:solidFill>
                  <a:srgbClr val="212121"/>
                </a:solidFill>
                <a:highlight>
                  <a:srgbClr val="FFFFFF"/>
                </a:highlight>
                <a:latin typeface="Hind Madurai"/>
                <a:ea typeface="Hind Madurai"/>
                <a:cs typeface="Hind Madurai"/>
                <a:sym typeface="Hind Madurai"/>
              </a:rPr>
              <a:t> : une fonction qui renvoie un vecteur de probabilités normalisées, souvent utilisée pour la classification multi-classes.</a:t>
            </a:r>
            <a:endParaRPr sz="1100">
              <a:solidFill>
                <a:srgbClr val="212121"/>
              </a:solidFill>
              <a:highlight>
                <a:srgbClr val="FFFFFF"/>
              </a:highlight>
              <a:latin typeface="Hind Madurai"/>
              <a:ea typeface="Hind Madurai"/>
              <a:cs typeface="Hind Madurai"/>
              <a:sym typeface="Hind Madurai"/>
            </a:endParaRPr>
          </a:p>
        </p:txBody>
      </p:sp>
      <p:pic>
        <p:nvPicPr>
          <p:cNvPr id="1291" name="Google Shape;1291;p90"/>
          <p:cNvPicPr preferRelativeResize="0"/>
          <p:nvPr/>
        </p:nvPicPr>
        <p:blipFill>
          <a:blip r:embed="rId5">
            <a:alphaModFix/>
          </a:blip>
          <a:stretch>
            <a:fillRect/>
          </a:stretch>
        </p:blipFill>
        <p:spPr>
          <a:xfrm>
            <a:off x="460825" y="3314700"/>
            <a:ext cx="2263975" cy="1509317"/>
          </a:xfrm>
          <a:prstGeom prst="rect">
            <a:avLst/>
          </a:prstGeom>
          <a:noFill/>
          <a:ln>
            <a:noFill/>
          </a:ln>
        </p:spPr>
      </p:pic>
      <p:sp>
        <p:nvSpPr>
          <p:cNvPr id="1292" name="Google Shape;1292;p90"/>
          <p:cNvSpPr txBox="1"/>
          <p:nvPr/>
        </p:nvSpPr>
        <p:spPr>
          <a:xfrm>
            <a:off x="2813375" y="1629075"/>
            <a:ext cx="51525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6"/>
              </a:rPr>
              <a:t>Fonction ReLU</a:t>
            </a:r>
            <a:r>
              <a:rPr lang="fr" sz="1100">
                <a:solidFill>
                  <a:srgbClr val="212121"/>
                </a:solidFill>
                <a:highlight>
                  <a:srgbClr val="FFFFFF"/>
                </a:highlight>
                <a:latin typeface="Hind Madurai"/>
                <a:ea typeface="Hind Madurai"/>
                <a:cs typeface="Hind Madurai"/>
                <a:sym typeface="Hind Madurai"/>
              </a:rPr>
              <a:t> (Rectified Linear Unit) : une fonction qui renvoie la valeur d'entrée si elle est positive, sinon renvoie 0. Cette fonction est souvent utilisée pour les réseaux de neurones profonds en raison de sa simplicité et de son efficacité.</a:t>
            </a:r>
            <a:endParaRPr sz="1100">
              <a:solidFill>
                <a:srgbClr val="212121"/>
              </a:solidFill>
              <a:highlight>
                <a:srgbClr val="FFFFFF"/>
              </a:highlight>
              <a:latin typeface="Hind Madurai"/>
              <a:ea typeface="Hind Madurai"/>
              <a:cs typeface="Hind Madurai"/>
              <a:sym typeface="Hind Madurai"/>
            </a:endParaRPr>
          </a:p>
        </p:txBody>
      </p:sp>
      <p:sp>
        <p:nvSpPr>
          <p:cNvPr id="1293" name="Google Shape;1293;p90"/>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Fonctions d’activation</a:t>
            </a:r>
            <a:endParaRPr b="1" sz="1600">
              <a:solidFill>
                <a:srgbClr val="FFFFFF"/>
              </a:solidFill>
            </a:endParaRPr>
          </a:p>
        </p:txBody>
      </p:sp>
      <p:cxnSp>
        <p:nvCxnSpPr>
          <p:cNvPr id="1294" name="Google Shape;1294;p9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295" name="Google Shape;1295;p90"/>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9" name="Shape 1299"/>
        <p:cNvGrpSpPr/>
        <p:nvPr/>
      </p:nvGrpSpPr>
      <p:grpSpPr>
        <a:xfrm>
          <a:off x="0" y="0"/>
          <a:ext cx="0" cy="0"/>
          <a:chOff x="0" y="0"/>
          <a:chExt cx="0" cy="0"/>
        </a:xfrm>
      </p:grpSpPr>
      <p:sp>
        <p:nvSpPr>
          <p:cNvPr id="1300" name="Google Shape;1300;p91"/>
          <p:cNvSpPr txBox="1"/>
          <p:nvPr/>
        </p:nvSpPr>
        <p:spPr>
          <a:xfrm>
            <a:off x="428800" y="1021025"/>
            <a:ext cx="5393400" cy="12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0"/>
              </a:spcAft>
              <a:buNone/>
            </a:pPr>
            <a:r>
              <a:t/>
            </a:r>
            <a:endParaRPr sz="1100">
              <a:solidFill>
                <a:srgbClr val="212121"/>
              </a:solidFill>
              <a:highlight>
                <a:srgbClr val="FFFFFF"/>
              </a:highlight>
              <a:latin typeface="Hind Madurai"/>
              <a:ea typeface="Hind Madurai"/>
              <a:cs typeface="Hind Madurai"/>
              <a:sym typeface="Hind Madurai"/>
            </a:endParaRPr>
          </a:p>
          <a:p>
            <a:pPr indent="0" lvl="0" marL="0" rtl="0" algn="l">
              <a:lnSpc>
                <a:spcPct val="115000"/>
              </a:lnSpc>
              <a:spcBef>
                <a:spcPts val="700"/>
              </a:spcBef>
              <a:spcAft>
                <a:spcPts val="0"/>
              </a:spcAft>
              <a:buNone/>
            </a:pPr>
            <a:r>
              <a:rPr lang="fr" sz="1100">
                <a:solidFill>
                  <a:srgbClr val="212121"/>
                </a:solidFill>
                <a:highlight>
                  <a:srgbClr val="FFFFFF"/>
                </a:highlight>
                <a:latin typeface="Hind Madurai"/>
                <a:ea typeface="Hind Madurai"/>
                <a:cs typeface="Hind Madurai"/>
                <a:sym typeface="Hind Madurai"/>
              </a:rPr>
              <a:t>Une fonction de perte (ou fonction d'erreur) est une mesure utilisée pour évaluer la qualité des prédictions d'un modèle de machine learning. </a:t>
            </a:r>
            <a:endParaRPr sz="1100">
              <a:solidFill>
                <a:srgbClr val="212121"/>
              </a:solidFill>
              <a:highlight>
                <a:srgbClr val="FFFFFF"/>
              </a:highlight>
              <a:latin typeface="Hind Madurai"/>
              <a:ea typeface="Hind Madurai"/>
              <a:cs typeface="Hind Madurai"/>
              <a:sym typeface="Hind Madurai"/>
            </a:endParaRPr>
          </a:p>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Elle calcule l'écart entre les sorties prédites par le modèle et les sorties attendues (étiquettes de classe) pour un ensemble de données d'entraînement.</a:t>
            </a:r>
            <a:endParaRPr sz="1100">
              <a:solidFill>
                <a:srgbClr val="212121"/>
              </a:solidFill>
              <a:highlight>
                <a:srgbClr val="FFFFFF"/>
              </a:highlight>
              <a:latin typeface="Hind Madurai"/>
              <a:ea typeface="Hind Madurai"/>
              <a:cs typeface="Hind Madurai"/>
              <a:sym typeface="Hind Madurai"/>
            </a:endParaRPr>
          </a:p>
        </p:txBody>
      </p:sp>
      <p:sp>
        <p:nvSpPr>
          <p:cNvPr id="1301" name="Google Shape;1301;p91"/>
          <p:cNvSpPr txBox="1"/>
          <p:nvPr/>
        </p:nvSpPr>
        <p:spPr>
          <a:xfrm>
            <a:off x="3220275" y="38173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lang="fr" sz="1500">
                <a:solidFill>
                  <a:srgbClr val="212121"/>
                </a:solidFill>
                <a:highlight>
                  <a:srgbClr val="FFFFFF"/>
                </a:highlight>
                <a:latin typeface="Roboto"/>
                <a:ea typeface="Roboto"/>
                <a:cs typeface="Roboto"/>
                <a:sym typeface="Roboto"/>
              </a:rPr>
              <a:t>Régression</a:t>
            </a:r>
            <a:endParaRPr sz="1500">
              <a:solidFill>
                <a:srgbClr val="212121"/>
              </a:solidFill>
              <a:highlight>
                <a:srgbClr val="FFFFFF"/>
              </a:highlight>
              <a:latin typeface="Roboto"/>
              <a:ea typeface="Roboto"/>
              <a:cs typeface="Roboto"/>
              <a:sym typeface="Roboto"/>
            </a:endParaRPr>
          </a:p>
        </p:txBody>
      </p:sp>
      <p:pic>
        <p:nvPicPr>
          <p:cNvPr id="1302" name="Google Shape;1302;p91"/>
          <p:cNvPicPr preferRelativeResize="0"/>
          <p:nvPr/>
        </p:nvPicPr>
        <p:blipFill>
          <a:blip r:embed="rId3">
            <a:alphaModFix/>
          </a:blip>
          <a:stretch>
            <a:fillRect/>
          </a:stretch>
        </p:blipFill>
        <p:spPr>
          <a:xfrm>
            <a:off x="5760525" y="1516163"/>
            <a:ext cx="2395826" cy="660925"/>
          </a:xfrm>
          <a:prstGeom prst="rect">
            <a:avLst/>
          </a:prstGeom>
          <a:noFill/>
          <a:ln>
            <a:noFill/>
          </a:ln>
        </p:spPr>
      </p:pic>
      <p:sp>
        <p:nvSpPr>
          <p:cNvPr id="1303" name="Google Shape;1303;p91"/>
          <p:cNvSpPr/>
          <p:nvPr/>
        </p:nvSpPr>
        <p:spPr>
          <a:xfrm>
            <a:off x="1996488" y="3493863"/>
            <a:ext cx="5151000" cy="105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1304" name="Google Shape;1304;p91"/>
          <p:cNvGraphicFramePr/>
          <p:nvPr/>
        </p:nvGraphicFramePr>
        <p:xfrm>
          <a:off x="4713338" y="3852575"/>
          <a:ext cx="3000000" cy="3000000"/>
        </p:xfrm>
        <a:graphic>
          <a:graphicData uri="http://schemas.openxmlformats.org/drawingml/2006/table">
            <a:tbl>
              <a:tblPr>
                <a:noFill/>
                <a:tableStyleId>{8F6CB169-0633-434F-9900-14CA49ACD625}</a:tableStyleId>
              </a:tblPr>
              <a:tblGrid>
                <a:gridCol w="491675"/>
              </a:tblGrid>
              <a:tr h="396200">
                <a:tc>
                  <a:txBody>
                    <a:bodyPr/>
                    <a:lstStyle/>
                    <a:p>
                      <a:pPr indent="0" lvl="0" marL="0" rtl="0" algn="ctr">
                        <a:spcBef>
                          <a:spcPts val="0"/>
                        </a:spcBef>
                        <a:spcAft>
                          <a:spcPts val="0"/>
                        </a:spcAft>
                        <a:buNone/>
                      </a:pPr>
                      <a:r>
                        <a:rPr lang="fr"/>
                        <a:t>Y</a:t>
                      </a:r>
                      <a:r>
                        <a:rPr lang="fr" sz="800"/>
                        <a:t>true</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1305" name="Google Shape;1305;p91"/>
          <p:cNvSpPr txBox="1"/>
          <p:nvPr/>
        </p:nvSpPr>
        <p:spPr>
          <a:xfrm>
            <a:off x="3039488" y="3812188"/>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W</a:t>
            </a:r>
            <a:endParaRPr sz="300"/>
          </a:p>
        </p:txBody>
      </p:sp>
      <p:sp>
        <p:nvSpPr>
          <p:cNvPr id="1306" name="Google Shape;1306;p91"/>
          <p:cNvSpPr txBox="1"/>
          <p:nvPr/>
        </p:nvSpPr>
        <p:spPr>
          <a:xfrm>
            <a:off x="3613088" y="3896775"/>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307" name="Google Shape;1307;p91"/>
          <p:cNvSpPr txBox="1"/>
          <p:nvPr/>
        </p:nvSpPr>
        <p:spPr>
          <a:xfrm>
            <a:off x="3850063" y="3812188"/>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α</a:t>
            </a:r>
            <a:endParaRPr sz="300"/>
          </a:p>
        </p:txBody>
      </p:sp>
      <p:sp>
        <p:nvSpPr>
          <p:cNvPr id="1308" name="Google Shape;1308;p91"/>
          <p:cNvSpPr txBox="1"/>
          <p:nvPr/>
        </p:nvSpPr>
        <p:spPr>
          <a:xfrm>
            <a:off x="4368488" y="3735225"/>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sp>
        <p:nvSpPr>
          <p:cNvPr id="1309" name="Google Shape;1309;p91"/>
          <p:cNvSpPr txBox="1"/>
          <p:nvPr/>
        </p:nvSpPr>
        <p:spPr>
          <a:xfrm>
            <a:off x="5205813" y="3896775"/>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310" name="Google Shape;1310;p91"/>
          <p:cNvSpPr txBox="1"/>
          <p:nvPr/>
        </p:nvSpPr>
        <p:spPr>
          <a:xfrm>
            <a:off x="6245363" y="3896775"/>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311" name="Google Shape;1311;p91"/>
          <p:cNvSpPr txBox="1"/>
          <p:nvPr/>
        </p:nvSpPr>
        <p:spPr>
          <a:xfrm>
            <a:off x="2201013" y="3846688"/>
            <a:ext cx="6849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W’   =</a:t>
            </a:r>
            <a:endParaRPr/>
          </a:p>
        </p:txBody>
      </p:sp>
      <p:sp>
        <p:nvSpPr>
          <p:cNvPr id="1312" name="Google Shape;1312;p91"/>
          <p:cNvSpPr txBox="1"/>
          <p:nvPr/>
        </p:nvSpPr>
        <p:spPr>
          <a:xfrm>
            <a:off x="5997113" y="3735225"/>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graphicFrame>
        <p:nvGraphicFramePr>
          <p:cNvPr id="1313" name="Google Shape;1313;p91"/>
          <p:cNvGraphicFramePr/>
          <p:nvPr/>
        </p:nvGraphicFramePr>
        <p:xfrm>
          <a:off x="5509700" y="3852575"/>
          <a:ext cx="3000000" cy="3000000"/>
        </p:xfrm>
        <a:graphic>
          <a:graphicData uri="http://schemas.openxmlformats.org/drawingml/2006/table">
            <a:tbl>
              <a:tblPr>
                <a:noFill/>
                <a:tableStyleId>{8F6CB169-0633-434F-9900-14CA49ACD625}</a:tableStyleId>
              </a:tblPr>
              <a:tblGrid>
                <a:gridCol w="619425"/>
              </a:tblGrid>
              <a:tr h="518125">
                <a:tc>
                  <a:txBody>
                    <a:bodyPr/>
                    <a:lstStyle/>
                    <a:p>
                      <a:pPr indent="0" lvl="0" marL="0" rtl="0" algn="ctr">
                        <a:spcBef>
                          <a:spcPts val="0"/>
                        </a:spcBef>
                        <a:spcAft>
                          <a:spcPts val="0"/>
                        </a:spcAft>
                        <a:buNone/>
                      </a:pPr>
                      <a:r>
                        <a:rPr lang="fr"/>
                        <a:t>Y</a:t>
                      </a:r>
                      <a:r>
                        <a:rPr lang="fr" sz="800"/>
                        <a:t>pred</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1314" name="Google Shape;1314;p91"/>
          <p:cNvSpPr txBox="1"/>
          <p:nvPr/>
        </p:nvSpPr>
        <p:spPr>
          <a:xfrm>
            <a:off x="6433838" y="3827488"/>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X</a:t>
            </a:r>
            <a:endParaRPr sz="300"/>
          </a:p>
        </p:txBody>
      </p:sp>
      <p:sp>
        <p:nvSpPr>
          <p:cNvPr id="1315" name="Google Shape;1315;p91"/>
          <p:cNvSpPr txBox="1"/>
          <p:nvPr/>
        </p:nvSpPr>
        <p:spPr>
          <a:xfrm>
            <a:off x="431626" y="2652525"/>
            <a:ext cx="76695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L'objectif de l'apprentissage automatique est de minimiser cette fonction de perte, c'est-à-dire de trouver les paramètres du modèle qui minimisent l'écart entre les prédictions et les étiquettes de classe réelles.</a:t>
            </a:r>
            <a:endParaRPr sz="1100">
              <a:latin typeface="Hind Madurai"/>
              <a:ea typeface="Hind Madurai"/>
              <a:cs typeface="Hind Madurai"/>
              <a:sym typeface="Hind Madurai"/>
            </a:endParaRPr>
          </a:p>
        </p:txBody>
      </p:sp>
      <p:cxnSp>
        <p:nvCxnSpPr>
          <p:cNvPr id="1316" name="Google Shape;1316;p9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317" name="Google Shape;1317;p91"/>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318" name="Google Shape;1318;p91"/>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fr" sz="1600">
                <a:solidFill>
                  <a:srgbClr val="FFFFFF"/>
                </a:solidFill>
              </a:rPr>
              <a:t>Descente de gradient</a:t>
            </a:r>
            <a:endParaRPr b="1" sz="16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2" name="Shape 1322"/>
        <p:cNvGrpSpPr/>
        <p:nvPr/>
      </p:nvGrpSpPr>
      <p:grpSpPr>
        <a:xfrm>
          <a:off x="0" y="0"/>
          <a:ext cx="0" cy="0"/>
          <a:chOff x="0" y="0"/>
          <a:chExt cx="0" cy="0"/>
        </a:xfrm>
      </p:grpSpPr>
      <p:pic>
        <p:nvPicPr>
          <p:cNvPr id="1323" name="Google Shape;1323;p92"/>
          <p:cNvPicPr preferRelativeResize="0"/>
          <p:nvPr/>
        </p:nvPicPr>
        <p:blipFill>
          <a:blip r:embed="rId3">
            <a:alphaModFix/>
          </a:blip>
          <a:stretch>
            <a:fillRect/>
          </a:stretch>
        </p:blipFill>
        <p:spPr>
          <a:xfrm>
            <a:off x="432275" y="1361788"/>
            <a:ext cx="3576649" cy="2936625"/>
          </a:xfrm>
          <a:prstGeom prst="rect">
            <a:avLst/>
          </a:prstGeom>
          <a:noFill/>
          <a:ln>
            <a:noFill/>
          </a:ln>
        </p:spPr>
      </p:pic>
      <p:sp>
        <p:nvSpPr>
          <p:cNvPr id="1324" name="Google Shape;1324;p92"/>
          <p:cNvSpPr txBox="1"/>
          <p:nvPr/>
        </p:nvSpPr>
        <p:spPr>
          <a:xfrm>
            <a:off x="4319050" y="2344550"/>
            <a:ext cx="4379400" cy="179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fr" sz="1100">
                <a:solidFill>
                  <a:srgbClr val="212121"/>
                </a:solidFill>
                <a:highlight>
                  <a:srgbClr val="FFFFFF"/>
                </a:highlight>
                <a:latin typeface="Hind Madurai"/>
                <a:ea typeface="Hind Madurai"/>
                <a:cs typeface="Hind Madurai"/>
                <a:sym typeface="Hind Madurai"/>
              </a:rPr>
              <a:t>L'objectif de la descente de gradient est de minimiser la fonction de perte du modèle en ajustant les poids et les biais du réseau de neurones.</a:t>
            </a:r>
            <a:endParaRPr sz="1100">
              <a:solidFill>
                <a:srgbClr val="212121"/>
              </a:solidFill>
              <a:highlight>
                <a:srgbClr val="FFFFFF"/>
              </a:highlight>
              <a:latin typeface="Hind Madurai"/>
              <a:ea typeface="Hind Madurai"/>
              <a:cs typeface="Hind Madurai"/>
              <a:sym typeface="Hind Madurai"/>
            </a:endParaRPr>
          </a:p>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Pour ce faire, elle calcule le gradient de la fonction de perte par rapport à chaque poids et biais du réseau de neurones et utilise ce gradient pour ajuster progressivement les valeurs des poids et des biais dans la direction de la pente descendante de la fonction de perte.</a:t>
            </a:r>
            <a:endParaRPr sz="1100">
              <a:solidFill>
                <a:srgbClr val="212121"/>
              </a:solidFill>
              <a:highlight>
                <a:srgbClr val="FFFFFF"/>
              </a:highlight>
              <a:latin typeface="Hind Madurai"/>
              <a:ea typeface="Hind Madurai"/>
              <a:cs typeface="Hind Madurai"/>
              <a:sym typeface="Hind Madurai"/>
            </a:endParaRPr>
          </a:p>
        </p:txBody>
      </p:sp>
      <p:pic>
        <p:nvPicPr>
          <p:cNvPr id="1325" name="Google Shape;1325;p92"/>
          <p:cNvPicPr preferRelativeResize="0"/>
          <p:nvPr/>
        </p:nvPicPr>
        <p:blipFill>
          <a:blip r:embed="rId4">
            <a:alphaModFix/>
          </a:blip>
          <a:stretch>
            <a:fillRect/>
          </a:stretch>
        </p:blipFill>
        <p:spPr>
          <a:xfrm>
            <a:off x="4319050" y="1361788"/>
            <a:ext cx="706970" cy="692687"/>
          </a:xfrm>
          <a:prstGeom prst="rect">
            <a:avLst/>
          </a:prstGeom>
          <a:noFill/>
          <a:ln>
            <a:noFill/>
          </a:ln>
        </p:spPr>
      </p:pic>
      <p:sp>
        <p:nvSpPr>
          <p:cNvPr id="1326" name="Google Shape;1326;p92"/>
          <p:cNvSpPr txBox="1"/>
          <p:nvPr/>
        </p:nvSpPr>
        <p:spPr>
          <a:xfrm>
            <a:off x="5158625" y="1311088"/>
            <a:ext cx="34959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La descente de gradient est un algorithme d'optimisation qui agit sur les poids et les biais (ou "biais de neurones") du réseau de neurones.</a:t>
            </a:r>
            <a:endParaRPr sz="1100">
              <a:latin typeface="Hind Madurai"/>
              <a:ea typeface="Hind Madurai"/>
              <a:cs typeface="Hind Madurai"/>
              <a:sym typeface="Hind Madurai"/>
            </a:endParaRPr>
          </a:p>
        </p:txBody>
      </p:sp>
      <p:cxnSp>
        <p:nvCxnSpPr>
          <p:cNvPr id="1327" name="Google Shape;1327;p9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328" name="Google Shape;1328;p92"/>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329" name="Google Shape;1329;p92"/>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fr" sz="1600">
                <a:solidFill>
                  <a:srgbClr val="FFFFFF"/>
                </a:solidFill>
              </a:rPr>
              <a:t>Descente de gradient</a:t>
            </a:r>
            <a:endParaRPr b="1" sz="16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3" name="Shape 1333"/>
        <p:cNvGrpSpPr/>
        <p:nvPr/>
      </p:nvGrpSpPr>
      <p:grpSpPr>
        <a:xfrm>
          <a:off x="0" y="0"/>
          <a:ext cx="0" cy="0"/>
          <a:chOff x="0" y="0"/>
          <a:chExt cx="0" cy="0"/>
        </a:xfrm>
      </p:grpSpPr>
      <p:sp>
        <p:nvSpPr>
          <p:cNvPr id="1334" name="Google Shape;1334;p93"/>
          <p:cNvSpPr txBox="1"/>
          <p:nvPr/>
        </p:nvSpPr>
        <p:spPr>
          <a:xfrm>
            <a:off x="480300" y="1734950"/>
            <a:ext cx="8218200" cy="187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fr" sz="1100">
                <a:solidFill>
                  <a:srgbClr val="212121"/>
                </a:solidFill>
                <a:highlight>
                  <a:srgbClr val="FFFFFF"/>
                </a:highlight>
                <a:latin typeface="Hind Madurai"/>
                <a:ea typeface="Hind Madurai"/>
                <a:cs typeface="Hind Madurai"/>
                <a:sym typeface="Hind Madurai"/>
              </a:rPr>
              <a:t>Dépendances :</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60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Git Bash : </a:t>
            </a:r>
            <a:r>
              <a:rPr lang="fr" sz="1100" u="sng">
                <a:solidFill>
                  <a:schemeClr val="hlink"/>
                </a:solidFill>
                <a:highlight>
                  <a:srgbClr val="FFFFFF"/>
                </a:highlight>
                <a:latin typeface="Hind Madurai"/>
                <a:ea typeface="Hind Madurai"/>
                <a:cs typeface="Hind Madurai"/>
                <a:sym typeface="Hind Madurai"/>
                <a:hlinkClick r:id="rId3"/>
              </a:rPr>
              <a:t>https://git-scm.com/download/mac</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Python 3.8 &gt; : </a:t>
            </a:r>
            <a:r>
              <a:rPr lang="fr" sz="1100" u="sng">
                <a:solidFill>
                  <a:schemeClr val="accent2"/>
                </a:solidFill>
                <a:highlight>
                  <a:srgbClr val="FFFFFF"/>
                </a:highlight>
                <a:latin typeface="Hind Madurai"/>
                <a:ea typeface="Hind Madurai"/>
                <a:cs typeface="Hind Madurai"/>
                <a:sym typeface="Hind Madurai"/>
                <a:hlinkClick r:id="rId4">
                  <a:extLst>
                    <a:ext uri="{A12FA001-AC4F-418D-AE19-62706E023703}">
                      <ahyp:hlinkClr val="tx"/>
                    </a:ext>
                  </a:extLst>
                </a:hlinkClick>
              </a:rPr>
              <a:t>https://www.python.org/downloads/</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VS Code : </a:t>
            </a:r>
            <a:r>
              <a:rPr lang="fr" sz="1100" u="sng">
                <a:solidFill>
                  <a:schemeClr val="hlink"/>
                </a:solidFill>
                <a:highlight>
                  <a:srgbClr val="FFFFFF"/>
                </a:highlight>
                <a:latin typeface="Hind Madurai"/>
                <a:ea typeface="Hind Madurai"/>
                <a:cs typeface="Hind Madurai"/>
                <a:sym typeface="Hind Madurai"/>
                <a:hlinkClick r:id="rId5"/>
              </a:rPr>
              <a:t>https://code.visualstudio.com/Download</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Extension Python pour VSCode : </a:t>
            </a:r>
            <a:r>
              <a:rPr lang="fr" sz="1100" u="sng">
                <a:solidFill>
                  <a:schemeClr val="hlink"/>
                </a:solidFill>
                <a:highlight>
                  <a:srgbClr val="FFFFFF"/>
                </a:highlight>
                <a:latin typeface="Hind Madurai"/>
                <a:ea typeface="Hind Madurai"/>
                <a:cs typeface="Hind Madurai"/>
                <a:sym typeface="Hind Madurai"/>
                <a:hlinkClick r:id="rId6"/>
              </a:rPr>
              <a:t>https://marketplace.visualstudio.com/items?itemName=ms-python.python</a:t>
            </a:r>
            <a:r>
              <a:rPr lang="fr" sz="1100">
                <a:solidFill>
                  <a:srgbClr val="212121"/>
                </a:solidFill>
                <a:highlight>
                  <a:srgbClr val="FFFFFF"/>
                </a:highlight>
                <a:latin typeface="Hind Madurai"/>
                <a:ea typeface="Hind Madurai"/>
                <a:cs typeface="Hind Madurai"/>
                <a:sym typeface="Hind Madurai"/>
              </a:rPr>
              <a:t> </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Extension Jupyter pour VSCode : </a:t>
            </a:r>
            <a:r>
              <a:rPr lang="fr" sz="1100" u="sng">
                <a:solidFill>
                  <a:schemeClr val="hlink"/>
                </a:solidFill>
                <a:highlight>
                  <a:srgbClr val="FFFFFF"/>
                </a:highlight>
                <a:latin typeface="Hind Madurai"/>
                <a:ea typeface="Hind Madurai"/>
                <a:cs typeface="Hind Madurai"/>
                <a:sym typeface="Hind Madurai"/>
                <a:hlinkClick r:id="rId7"/>
              </a:rPr>
              <a:t>https://marketplace.visualstudio.com/items?itemName=ms-toolsai.jupyter</a:t>
            </a:r>
            <a:r>
              <a:rPr lang="fr" sz="1100">
                <a:solidFill>
                  <a:srgbClr val="212121"/>
                </a:solidFill>
                <a:highlight>
                  <a:srgbClr val="FFFFFF"/>
                </a:highlight>
                <a:latin typeface="Hind Madurai"/>
                <a:ea typeface="Hind Madurai"/>
                <a:cs typeface="Hind Madurai"/>
                <a:sym typeface="Hind Madurai"/>
              </a:rPr>
              <a:t> </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t/>
            </a:r>
            <a:endParaRPr sz="1100">
              <a:solidFill>
                <a:srgbClr val="212121"/>
              </a:solidFill>
              <a:highlight>
                <a:srgbClr val="FFFFFF"/>
              </a:highlight>
              <a:latin typeface="Hind Madurai"/>
              <a:ea typeface="Hind Madurai"/>
              <a:cs typeface="Hind Madurai"/>
              <a:sym typeface="Hind Madurai"/>
            </a:endParaRPr>
          </a:p>
          <a:p>
            <a:pPr indent="0" lvl="0" marL="457200" rtl="0" algn="l">
              <a:lnSpc>
                <a:spcPct val="115000"/>
              </a:lnSpc>
              <a:spcBef>
                <a:spcPts val="600"/>
              </a:spcBef>
              <a:spcAft>
                <a:spcPts val="500"/>
              </a:spcAft>
              <a:buNone/>
            </a:pPr>
            <a:r>
              <a:t/>
            </a:r>
            <a:endParaRPr sz="1100">
              <a:solidFill>
                <a:srgbClr val="212121"/>
              </a:solidFill>
              <a:highlight>
                <a:srgbClr val="FFFFFF"/>
              </a:highlight>
              <a:latin typeface="Hind Madurai"/>
              <a:ea typeface="Hind Madurai"/>
              <a:cs typeface="Hind Madurai"/>
              <a:sym typeface="Hind Madurai"/>
            </a:endParaRPr>
          </a:p>
        </p:txBody>
      </p:sp>
      <p:cxnSp>
        <p:nvCxnSpPr>
          <p:cNvPr id="1335" name="Google Shape;1335;p9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336" name="Google Shape;1336;p93"/>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337" name="Google Shape;1337;p93"/>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fr" sz="1600">
                <a:solidFill>
                  <a:srgbClr val="FFFFFF"/>
                </a:solidFill>
              </a:rPr>
              <a:t>Descente de gradient</a:t>
            </a:r>
            <a:endParaRPr b="1" sz="1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5">
            <a:hlinkClick r:id="rId3"/>
          </p:cNvPr>
          <p:cNvPicPr preferRelativeResize="0"/>
          <p:nvPr/>
        </p:nvPicPr>
        <p:blipFill>
          <a:blip r:embed="rId4">
            <a:alphaModFix/>
          </a:blip>
          <a:stretch>
            <a:fillRect/>
          </a:stretch>
        </p:blipFill>
        <p:spPr>
          <a:xfrm>
            <a:off x="809550" y="1652825"/>
            <a:ext cx="1520850" cy="2281250"/>
          </a:xfrm>
          <a:prstGeom prst="rect">
            <a:avLst/>
          </a:prstGeom>
          <a:noFill/>
          <a:ln>
            <a:noFill/>
          </a:ln>
        </p:spPr>
      </p:pic>
      <p:sp>
        <p:nvSpPr>
          <p:cNvPr id="357" name="Google Shape;357;p45"/>
          <p:cNvSpPr txBox="1"/>
          <p:nvPr/>
        </p:nvSpPr>
        <p:spPr>
          <a:xfrm>
            <a:off x="2497331" y="1621350"/>
            <a:ext cx="6377100" cy="15915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900"/>
              </a:spcBef>
              <a:spcAft>
                <a:spcPts val="0"/>
              </a:spcAft>
              <a:buNone/>
            </a:pPr>
            <a:r>
              <a:rPr b="1" lang="fr" sz="1100" u="sng">
                <a:solidFill>
                  <a:schemeClr val="hlink"/>
                </a:solidFill>
                <a:highlight>
                  <a:srgbClr val="FFFFFF"/>
                </a:highlight>
                <a:latin typeface="Hind Madurai"/>
                <a:ea typeface="Hind Madurai"/>
                <a:cs typeface="Hind Madurai"/>
                <a:sym typeface="Hind Madurai"/>
                <a:hlinkClick r:id="rId5"/>
              </a:rPr>
              <a:t>Python</a:t>
            </a:r>
            <a:r>
              <a:rPr lang="fr" sz="1100">
                <a:solidFill>
                  <a:srgbClr val="21212B"/>
                </a:solidFill>
                <a:highlight>
                  <a:srgbClr val="FFFFFF"/>
                </a:highlight>
                <a:latin typeface="Hind Madurai"/>
                <a:ea typeface="Hind Madurai"/>
                <a:cs typeface="Hind Madurai"/>
                <a:sym typeface="Hind Madurai"/>
              </a:rPr>
              <a:t> est un langage de programmation </a:t>
            </a:r>
            <a:r>
              <a:rPr b="1" lang="fr" sz="1100">
                <a:solidFill>
                  <a:srgbClr val="21212B"/>
                </a:solidFill>
                <a:highlight>
                  <a:srgbClr val="FFFFFF"/>
                </a:highlight>
                <a:latin typeface="Hind Madurai"/>
                <a:ea typeface="Hind Madurai"/>
                <a:cs typeface="Hind Madurai"/>
                <a:sym typeface="Hind Madurai"/>
              </a:rPr>
              <a:t>interprété</a:t>
            </a: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polyvalent</a:t>
            </a:r>
            <a:r>
              <a:rPr lang="fr" sz="1100">
                <a:solidFill>
                  <a:srgbClr val="21212B"/>
                </a:solidFill>
                <a:highlight>
                  <a:srgbClr val="FFFFFF"/>
                </a:highlight>
                <a:latin typeface="Hind Madurai"/>
                <a:ea typeface="Hind Madurai"/>
                <a:cs typeface="Hind Madurai"/>
                <a:sym typeface="Hind Madurai"/>
              </a:rPr>
              <a:t>, dynamique et de </a:t>
            </a:r>
            <a:r>
              <a:rPr b="1" lang="fr" sz="1100">
                <a:solidFill>
                  <a:srgbClr val="21212B"/>
                </a:solidFill>
                <a:highlight>
                  <a:srgbClr val="FFFFFF"/>
                </a:highlight>
                <a:latin typeface="Hind Madurai"/>
                <a:ea typeface="Hind Madurai"/>
                <a:cs typeface="Hind Madurai"/>
                <a:sym typeface="Hind Madurai"/>
              </a:rPr>
              <a:t>haut niveau</a:t>
            </a:r>
            <a:r>
              <a:rPr lang="fr" sz="1100">
                <a:solidFill>
                  <a:srgbClr val="21212B"/>
                </a:solidFill>
                <a:highlight>
                  <a:srgbClr val="FFFFFF"/>
                </a:highlight>
                <a:latin typeface="Hind Madurai"/>
                <a:ea typeface="Hind Madurai"/>
                <a:cs typeface="Hind Madurai"/>
                <a:sym typeface="Hind Madurai"/>
              </a:rPr>
              <a:t>. Il a été créé par </a:t>
            </a:r>
            <a:r>
              <a:rPr lang="fr" sz="1100" u="sng">
                <a:solidFill>
                  <a:schemeClr val="hlink"/>
                </a:solidFill>
                <a:highlight>
                  <a:srgbClr val="FFFFFF"/>
                </a:highlight>
                <a:latin typeface="Hind Madurai"/>
                <a:ea typeface="Hind Madurai"/>
                <a:cs typeface="Hind Madurai"/>
                <a:sym typeface="Hind Madurai"/>
                <a:hlinkClick r:id="rId6"/>
              </a:rPr>
              <a:t>Guido van Rossum</a:t>
            </a:r>
            <a:r>
              <a:rPr lang="fr" sz="1100">
                <a:solidFill>
                  <a:srgbClr val="21212B"/>
                </a:solidFill>
                <a:highlight>
                  <a:srgbClr val="FFFFFF"/>
                </a:highlight>
                <a:latin typeface="Hind Madurai"/>
                <a:ea typeface="Hind Madurai"/>
                <a:cs typeface="Hind Madurai"/>
                <a:sym typeface="Hind Madurai"/>
              </a:rPr>
              <a:t>, nommé Benevolent Dictator for Life,</a:t>
            </a:r>
            <a:r>
              <a:rPr lang="fr" sz="1100">
                <a:solidFill>
                  <a:srgbClr val="21212B"/>
                </a:solidFill>
                <a:highlight>
                  <a:srgbClr val="FFFFFF"/>
                </a:highlight>
                <a:latin typeface="Hind Madurai"/>
                <a:ea typeface="Hind Madurai"/>
                <a:cs typeface="Hind Madurai"/>
                <a:sym typeface="Hind Madurai"/>
              </a:rPr>
              <a:t> et a été publié pour la première fois en 1991 :</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90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La </a:t>
            </a:r>
            <a:r>
              <a:rPr b="1" lang="fr" sz="1100">
                <a:solidFill>
                  <a:srgbClr val="21212B"/>
                </a:solidFill>
                <a:highlight>
                  <a:srgbClr val="FFFFFF"/>
                </a:highlight>
                <a:latin typeface="Hind Madurai"/>
                <a:ea typeface="Hind Madurai"/>
                <a:cs typeface="Hind Madurai"/>
                <a:sym typeface="Hind Madurai"/>
              </a:rPr>
              <a:t>première version</a:t>
            </a:r>
            <a:r>
              <a:rPr lang="fr" sz="1100">
                <a:solidFill>
                  <a:srgbClr val="21212B"/>
                </a:solidFill>
                <a:highlight>
                  <a:srgbClr val="FFFFFF"/>
                </a:highlight>
                <a:latin typeface="Hind Madurai"/>
                <a:ea typeface="Hind Madurai"/>
                <a:cs typeface="Hind Madurai"/>
                <a:sym typeface="Hind Madurai"/>
              </a:rPr>
              <a:t> est sortie en </a:t>
            </a:r>
            <a:r>
              <a:rPr b="1" lang="fr" sz="1100">
                <a:solidFill>
                  <a:srgbClr val="21212B"/>
                </a:solidFill>
                <a:highlight>
                  <a:srgbClr val="FFFFFF"/>
                </a:highlight>
                <a:latin typeface="Hind Madurai"/>
                <a:ea typeface="Hind Madurai"/>
                <a:cs typeface="Hind Madurai"/>
                <a:sym typeface="Hind Madurai"/>
              </a:rPr>
              <a:t>1991</a:t>
            </a:r>
            <a:r>
              <a:rPr lang="fr" sz="1100">
                <a:solidFill>
                  <a:srgbClr val="21212B"/>
                </a:solidFill>
                <a:highlight>
                  <a:srgbClr val="FFFFFF"/>
                </a:highlight>
                <a:latin typeface="Hind Madurai"/>
                <a:ea typeface="Hind Madurai"/>
                <a:cs typeface="Hind Madurai"/>
                <a:sym typeface="Hind Madurai"/>
              </a:rPr>
              <a:t> sous le nom de Python 0.9.0.</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La version</a:t>
            </a:r>
            <a:r>
              <a:rPr b="1" lang="fr" sz="1100">
                <a:solidFill>
                  <a:srgbClr val="21212B"/>
                </a:solidFill>
                <a:highlight>
                  <a:srgbClr val="FFFFFF"/>
                </a:highlight>
                <a:latin typeface="Hind Madurai"/>
                <a:ea typeface="Hind Madurai"/>
                <a:cs typeface="Hind Madurai"/>
                <a:sym typeface="Hind Madurai"/>
              </a:rPr>
              <a:t> Python 2.0</a:t>
            </a:r>
            <a:r>
              <a:rPr lang="fr" sz="1100">
                <a:solidFill>
                  <a:srgbClr val="21212B"/>
                </a:solidFill>
                <a:highlight>
                  <a:srgbClr val="FFFFFF"/>
                </a:highlight>
                <a:latin typeface="Hind Madurai"/>
                <a:ea typeface="Hind Madurai"/>
                <a:cs typeface="Hind Madurai"/>
                <a:sym typeface="Hind Madurai"/>
              </a:rPr>
              <a:t> est sortie en </a:t>
            </a:r>
            <a:r>
              <a:rPr b="1" lang="fr" sz="1100">
                <a:solidFill>
                  <a:srgbClr val="21212B"/>
                </a:solidFill>
                <a:highlight>
                  <a:srgbClr val="FFFFFF"/>
                </a:highlight>
                <a:latin typeface="Hind Madurai"/>
                <a:ea typeface="Hind Madurai"/>
                <a:cs typeface="Hind Madurai"/>
                <a:sym typeface="Hind Madurai"/>
              </a:rPr>
              <a:t>2000,</a:t>
            </a:r>
            <a:r>
              <a:rPr lang="fr" sz="1100">
                <a:solidFill>
                  <a:srgbClr val="21212B"/>
                </a:solidFill>
                <a:highlight>
                  <a:srgbClr val="FFFFFF"/>
                </a:highlight>
                <a:latin typeface="Hind Madurai"/>
                <a:ea typeface="Hind Madurai"/>
                <a:cs typeface="Hind Madurai"/>
                <a:sym typeface="Hind Madurai"/>
              </a:rPr>
              <a:t> puis a été abandonnée avec la version 2.7.18 en 2020.</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La version </a:t>
            </a:r>
            <a:r>
              <a:rPr b="1" lang="fr" sz="1100">
                <a:solidFill>
                  <a:srgbClr val="21212B"/>
                </a:solidFill>
                <a:highlight>
                  <a:srgbClr val="FFFFFF"/>
                </a:highlight>
                <a:latin typeface="Hind Madurai"/>
                <a:ea typeface="Hind Madurai"/>
                <a:cs typeface="Hind Madurai"/>
                <a:sym typeface="Hind Madurai"/>
              </a:rPr>
              <a:t>Python 3.0, </a:t>
            </a:r>
            <a:r>
              <a:rPr lang="fr" sz="1100">
                <a:solidFill>
                  <a:srgbClr val="21212B"/>
                </a:solidFill>
                <a:highlight>
                  <a:srgbClr val="FFFFFF"/>
                </a:highlight>
                <a:latin typeface="Hind Madurai"/>
                <a:ea typeface="Hind Madurai"/>
                <a:cs typeface="Hind Madurai"/>
                <a:sym typeface="Hind Madurai"/>
              </a:rPr>
              <a:t>sortie en </a:t>
            </a:r>
            <a:r>
              <a:rPr b="1" lang="fr" sz="1100">
                <a:solidFill>
                  <a:srgbClr val="21212B"/>
                </a:solidFill>
                <a:highlight>
                  <a:srgbClr val="FFFFFF"/>
                </a:highlight>
                <a:latin typeface="Hind Madurai"/>
                <a:ea typeface="Hind Madurai"/>
                <a:cs typeface="Hind Madurai"/>
                <a:sym typeface="Hind Madurai"/>
              </a:rPr>
              <a:t>2008,</a:t>
            </a:r>
            <a:r>
              <a:rPr lang="fr" sz="1100">
                <a:solidFill>
                  <a:srgbClr val="21212B"/>
                </a:solidFill>
                <a:highlight>
                  <a:srgbClr val="FFFFFF"/>
                </a:highlight>
                <a:latin typeface="Hind Madurai"/>
                <a:ea typeface="Hind Madurai"/>
                <a:cs typeface="Hind Madurai"/>
                <a:sym typeface="Hind Madurai"/>
              </a:rPr>
              <a:t> la dernière version stable étant python </a:t>
            </a:r>
            <a:r>
              <a:rPr b="1" lang="fr" sz="1100">
                <a:solidFill>
                  <a:srgbClr val="21212B"/>
                </a:solidFill>
                <a:highlight>
                  <a:srgbClr val="FFFFFF"/>
                </a:highlight>
                <a:latin typeface="Hind Madurai"/>
                <a:ea typeface="Hind Madurai"/>
                <a:cs typeface="Hind Madurai"/>
                <a:sym typeface="Hind Madurai"/>
              </a:rPr>
              <a:t>3.11 </a:t>
            </a:r>
            <a:r>
              <a:rPr lang="fr" sz="1100">
                <a:solidFill>
                  <a:srgbClr val="21212B"/>
                </a:solidFill>
                <a:highlight>
                  <a:srgbClr val="FFFFFF"/>
                </a:highlight>
                <a:latin typeface="Hind Madurai"/>
                <a:ea typeface="Hind Madurai"/>
                <a:cs typeface="Hind Madurai"/>
                <a:sym typeface="Hind Madurai"/>
              </a:rPr>
              <a:t> du 24 octobre 2022 et supportée jusqu’en octobre 2027.</a:t>
            </a:r>
            <a:endParaRPr sz="1100">
              <a:solidFill>
                <a:srgbClr val="21212B"/>
              </a:solidFill>
              <a:highlight>
                <a:srgbClr val="FFFFFF"/>
              </a:highlight>
              <a:latin typeface="Hind Madurai"/>
              <a:ea typeface="Hind Madurai"/>
              <a:cs typeface="Hind Madurai"/>
              <a:sym typeface="Hind Madurai"/>
            </a:endParaRPr>
          </a:p>
        </p:txBody>
      </p:sp>
      <p:cxnSp>
        <p:nvCxnSpPr>
          <p:cNvPr id="358" name="Google Shape;358;p45"/>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59" name="Google Shape;359;p45"/>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360" name="Google Shape;360;p45"/>
          <p:cNvSpPr/>
          <p:nvPr/>
        </p:nvSpPr>
        <p:spPr>
          <a:xfrm>
            <a:off x="277450" y="862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Le langage Python</a:t>
            </a:r>
            <a:endParaRPr b="1" sz="1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6"/>
          <p:cNvPicPr preferRelativeResize="0"/>
          <p:nvPr/>
        </p:nvPicPr>
        <p:blipFill>
          <a:blip r:embed="rId3">
            <a:alphaModFix/>
          </a:blip>
          <a:stretch>
            <a:fillRect/>
          </a:stretch>
        </p:blipFill>
        <p:spPr>
          <a:xfrm>
            <a:off x="4145749" y="1211738"/>
            <a:ext cx="4442650" cy="3786826"/>
          </a:xfrm>
          <a:prstGeom prst="rect">
            <a:avLst/>
          </a:prstGeom>
          <a:noFill/>
          <a:ln>
            <a:noFill/>
          </a:ln>
        </p:spPr>
      </p:pic>
      <p:sp>
        <p:nvSpPr>
          <p:cNvPr id="366" name="Google Shape;366;p46"/>
          <p:cNvSpPr txBox="1"/>
          <p:nvPr/>
        </p:nvSpPr>
        <p:spPr>
          <a:xfrm>
            <a:off x="171450" y="1428750"/>
            <a:ext cx="3811800" cy="30270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Une des langues les plus faciles à apprendre</a:t>
            </a:r>
            <a:r>
              <a:rPr lang="fr" sz="1100">
                <a:solidFill>
                  <a:srgbClr val="21212B"/>
                </a:solidFill>
                <a:highlight>
                  <a:srgbClr val="FFFFFF"/>
                </a:highlight>
                <a:latin typeface="Hind Madurai"/>
                <a:ea typeface="Hind Madurai"/>
                <a:cs typeface="Hind Madurai"/>
                <a:sym typeface="Hind Madurai"/>
              </a:rPr>
              <a:t>. Ressources en ligne : </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900"/>
              </a:spcBef>
              <a:spcAft>
                <a:spcPts val="0"/>
              </a:spcAft>
              <a:buClr>
                <a:srgbClr val="21212B"/>
              </a:buClr>
              <a:buSzPts val="1100"/>
              <a:buFont typeface="Hind Madurai"/>
              <a:buChar char="-"/>
            </a:pPr>
            <a:r>
              <a:rPr lang="fr" sz="1100" u="sng">
                <a:solidFill>
                  <a:schemeClr val="hlink"/>
                </a:solidFill>
                <a:highlight>
                  <a:srgbClr val="FFFFFF"/>
                </a:highlight>
                <a:latin typeface="Hind Madurai"/>
                <a:ea typeface="Hind Madurai"/>
                <a:cs typeface="Hind Madurai"/>
                <a:sym typeface="Hind Madurai"/>
                <a:hlinkClick r:id="rId4"/>
              </a:rPr>
              <a:t>OpenClassrooms</a:t>
            </a:r>
            <a:r>
              <a:rPr lang="fr" sz="1100">
                <a:solidFill>
                  <a:srgbClr val="21212B"/>
                </a:solidFill>
                <a:highlight>
                  <a:srgbClr val="FFFFFF"/>
                </a:highlight>
                <a:latin typeface="Hind Madurai"/>
                <a:ea typeface="Hind Madurai"/>
                <a:cs typeface="Hind Madurai"/>
                <a:sym typeface="Hind Madurai"/>
              </a:rPr>
              <a:t>, </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u="sng">
                <a:solidFill>
                  <a:schemeClr val="hlink"/>
                </a:solidFill>
                <a:highlight>
                  <a:srgbClr val="FFFFFF"/>
                </a:highlight>
                <a:latin typeface="Hind Madurai"/>
                <a:ea typeface="Hind Madurai"/>
                <a:cs typeface="Hind Madurai"/>
                <a:sym typeface="Hind Madurai"/>
                <a:hlinkClick r:id="rId5"/>
              </a:rPr>
              <a:t>Udemy</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u="sng">
                <a:solidFill>
                  <a:schemeClr val="hlink"/>
                </a:solidFill>
                <a:highlight>
                  <a:srgbClr val="FFFFFF"/>
                </a:highlight>
                <a:latin typeface="Hind Madurai"/>
                <a:ea typeface="Hind Madurai"/>
                <a:cs typeface="Hind Madurai"/>
                <a:sym typeface="Hind Madurai"/>
                <a:hlinkClick r:id="rId6"/>
              </a:rPr>
              <a:t>Youtube</a:t>
            </a:r>
            <a:r>
              <a:rPr lang="fr" sz="1100">
                <a:solidFill>
                  <a:srgbClr val="21212B"/>
                </a:solidFill>
                <a:highlight>
                  <a:srgbClr val="FFFFFF"/>
                </a:highlight>
                <a:latin typeface="Hind Madurai"/>
                <a:ea typeface="Hind Madurai"/>
                <a:cs typeface="Hind Madurai"/>
                <a:sym typeface="Hind Madurai"/>
              </a:rPr>
              <a:t> </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➡️C</a:t>
            </a:r>
            <a:r>
              <a:rPr lang="fr" sz="1100">
                <a:solidFill>
                  <a:srgbClr val="21212B"/>
                </a:solidFill>
                <a:highlight>
                  <a:srgbClr val="FFFFFF"/>
                </a:highlight>
                <a:latin typeface="Hind Madurai"/>
                <a:ea typeface="Hind Madurai"/>
                <a:cs typeface="Hind Madurai"/>
                <a:sym typeface="Hind Madurai"/>
              </a:rPr>
              <a:t>ommunauté active (</a:t>
            </a:r>
            <a:r>
              <a:rPr lang="fr" sz="1100" u="sng">
                <a:solidFill>
                  <a:schemeClr val="hlink"/>
                </a:solidFill>
                <a:highlight>
                  <a:srgbClr val="FFFFFF"/>
                </a:highlight>
                <a:latin typeface="Hind Madurai"/>
                <a:ea typeface="Hind Madurai"/>
                <a:cs typeface="Hind Madurai"/>
                <a:sym typeface="Hind Madurai"/>
                <a:hlinkClick r:id="rId7"/>
              </a:rPr>
              <a:t>Stackoverflow</a:t>
            </a:r>
            <a:r>
              <a:rPr lang="fr" sz="1100">
                <a:solidFill>
                  <a:srgbClr val="21212B"/>
                </a:solidFill>
                <a:highlight>
                  <a:srgbClr val="FFFFFF"/>
                </a:highlight>
                <a:latin typeface="Hind Madurai"/>
                <a:ea typeface="Hind Madurai"/>
                <a:cs typeface="Hind Madurai"/>
                <a:sym typeface="Hind Madurai"/>
              </a:rPr>
              <a:t>), langage de haut niveau.</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Langage enseigné au lycée en </a:t>
            </a:r>
            <a:r>
              <a:rPr b="1" lang="fr" sz="1100" u="sng">
                <a:solidFill>
                  <a:schemeClr val="hlink"/>
                </a:solidFill>
                <a:highlight>
                  <a:srgbClr val="FFFFFF"/>
                </a:highlight>
                <a:latin typeface="Hind Madurai"/>
                <a:ea typeface="Hind Madurai"/>
                <a:cs typeface="Hind Madurai"/>
                <a:sym typeface="Hind Madurai"/>
                <a:hlinkClick r:id="rId8"/>
              </a:rPr>
              <a:t>Seconde générale et technologique</a:t>
            </a: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depuis 2018.</a:t>
            </a:r>
            <a:endParaRPr b="1"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1er langage le plus utilisé par la communauté de développeurs d’après </a:t>
            </a:r>
            <a:r>
              <a:rPr b="1" lang="fr" sz="1100" u="sng">
                <a:solidFill>
                  <a:schemeClr val="hlink"/>
                </a:solidFill>
                <a:highlight>
                  <a:srgbClr val="FFFFFF"/>
                </a:highlight>
                <a:latin typeface="Hind Madurai"/>
                <a:ea typeface="Hind Madurai"/>
                <a:cs typeface="Hind Madurai"/>
                <a:sym typeface="Hind Madurai"/>
                <a:hlinkClick r:id="rId9"/>
              </a:rPr>
              <a:t>TIOBE</a:t>
            </a:r>
            <a:r>
              <a:rPr b="1" lang="fr" sz="1100">
                <a:solidFill>
                  <a:srgbClr val="21212B"/>
                </a:solidFill>
                <a:highlight>
                  <a:srgbClr val="FFFFFF"/>
                </a:highlight>
                <a:latin typeface="Hind Madurai"/>
                <a:ea typeface="Hind Madurai"/>
                <a:cs typeface="Hind Madurai"/>
                <a:sym typeface="Hind Madurai"/>
              </a:rPr>
              <a:t>.</a:t>
            </a:r>
            <a:endParaRPr b="1"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Un TJM à 611€ selon les données délivrées par </a:t>
            </a:r>
            <a:r>
              <a:rPr b="1" lang="fr" sz="1100" u="sng">
                <a:solidFill>
                  <a:schemeClr val="hlink"/>
                </a:solidFill>
                <a:highlight>
                  <a:srgbClr val="FFFFFF"/>
                </a:highlight>
                <a:latin typeface="Hind Madurai"/>
                <a:ea typeface="Hind Madurai"/>
                <a:cs typeface="Hind Madurai"/>
                <a:sym typeface="Hind Madurai"/>
                <a:hlinkClick r:id="rId10"/>
              </a:rPr>
              <a:t>malt.fr</a:t>
            </a:r>
            <a:r>
              <a:rPr b="1" lang="fr" sz="1100">
                <a:solidFill>
                  <a:srgbClr val="21212B"/>
                </a:solidFill>
                <a:highlight>
                  <a:srgbClr val="FFFFFF"/>
                </a:highlight>
                <a:latin typeface="Hind Madurai"/>
                <a:ea typeface="Hind Madurai"/>
                <a:cs typeface="Hind Madurai"/>
                <a:sym typeface="Hind Madurai"/>
              </a:rPr>
              <a:t>.</a:t>
            </a:r>
            <a:endParaRPr b="1" sz="1100">
              <a:solidFill>
                <a:srgbClr val="21212B"/>
              </a:solidFill>
              <a:highlight>
                <a:srgbClr val="FFFFFF"/>
              </a:highlight>
              <a:latin typeface="Hind Madurai"/>
              <a:ea typeface="Hind Madurai"/>
              <a:cs typeface="Hind Madurai"/>
              <a:sym typeface="Hind Madurai"/>
            </a:endParaRPr>
          </a:p>
        </p:txBody>
      </p:sp>
      <p:cxnSp>
        <p:nvCxnSpPr>
          <p:cNvPr id="367" name="Google Shape;367;p46"/>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68" name="Google Shape;368;p46"/>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369" name="Google Shape;369;p46"/>
          <p:cNvSpPr/>
          <p:nvPr/>
        </p:nvSpPr>
        <p:spPr>
          <a:xfrm>
            <a:off x="277450" y="862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Popularité du langage</a:t>
            </a:r>
            <a:endParaRPr b="1" sz="1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cxnSp>
        <p:nvCxnSpPr>
          <p:cNvPr id="374" name="Google Shape;374;p4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75" name="Google Shape;375;p47"/>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376" name="Google Shape;376;p47"/>
          <p:cNvSpPr/>
          <p:nvPr/>
        </p:nvSpPr>
        <p:spPr>
          <a:xfrm>
            <a:off x="277450" y="862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600">
                <a:solidFill>
                  <a:srgbClr val="FFFFFF"/>
                </a:solidFill>
              </a:rPr>
              <a:t>Langage Backend</a:t>
            </a:r>
            <a:endParaRPr sz="2400">
              <a:solidFill>
                <a:srgbClr val="FFFFFF"/>
              </a:solidFill>
            </a:endParaRPr>
          </a:p>
        </p:txBody>
      </p:sp>
      <p:sp>
        <p:nvSpPr>
          <p:cNvPr id="377" name="Google Shape;377;p47"/>
          <p:cNvSpPr/>
          <p:nvPr/>
        </p:nvSpPr>
        <p:spPr>
          <a:xfrm>
            <a:off x="277450" y="27324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600">
                <a:solidFill>
                  <a:srgbClr val="FFFFFF"/>
                </a:solidFill>
              </a:rPr>
              <a:t>Langage Fronted</a:t>
            </a:r>
            <a:endParaRPr sz="2400">
              <a:solidFill>
                <a:srgbClr val="FFFFFF"/>
              </a:solidFill>
            </a:endParaRPr>
          </a:p>
        </p:txBody>
      </p:sp>
      <p:pic>
        <p:nvPicPr>
          <p:cNvPr id="378" name="Google Shape;378;p47">
            <a:hlinkClick r:id="rId3"/>
          </p:cNvPr>
          <p:cNvPicPr preferRelativeResize="0"/>
          <p:nvPr/>
        </p:nvPicPr>
        <p:blipFill rotWithShape="1">
          <a:blip r:embed="rId4">
            <a:alphaModFix/>
          </a:blip>
          <a:srcRect b="0" l="21293" r="18074" t="0"/>
          <a:stretch/>
        </p:blipFill>
        <p:spPr>
          <a:xfrm>
            <a:off x="277450" y="1623876"/>
            <a:ext cx="708823" cy="657585"/>
          </a:xfrm>
          <a:prstGeom prst="rect">
            <a:avLst/>
          </a:prstGeom>
          <a:noFill/>
          <a:ln>
            <a:noFill/>
          </a:ln>
        </p:spPr>
      </p:pic>
      <p:pic>
        <p:nvPicPr>
          <p:cNvPr id="379" name="Google Shape;379;p47">
            <a:hlinkClick r:id="rId5"/>
          </p:cNvPr>
          <p:cNvPicPr preferRelativeResize="0"/>
          <p:nvPr/>
        </p:nvPicPr>
        <p:blipFill>
          <a:blip r:embed="rId6">
            <a:alphaModFix/>
          </a:blip>
          <a:stretch>
            <a:fillRect/>
          </a:stretch>
        </p:blipFill>
        <p:spPr>
          <a:xfrm>
            <a:off x="1627255" y="1623880"/>
            <a:ext cx="584524" cy="657586"/>
          </a:xfrm>
          <a:prstGeom prst="rect">
            <a:avLst/>
          </a:prstGeom>
          <a:noFill/>
          <a:ln>
            <a:noFill/>
          </a:ln>
        </p:spPr>
      </p:pic>
      <p:pic>
        <p:nvPicPr>
          <p:cNvPr id="380" name="Google Shape;380;p47">
            <a:hlinkClick r:id="rId7"/>
          </p:cNvPr>
          <p:cNvPicPr preferRelativeResize="0"/>
          <p:nvPr/>
        </p:nvPicPr>
        <p:blipFill>
          <a:blip r:embed="rId8">
            <a:alphaModFix/>
          </a:blip>
          <a:stretch>
            <a:fillRect/>
          </a:stretch>
        </p:blipFill>
        <p:spPr>
          <a:xfrm>
            <a:off x="2852760" y="1623876"/>
            <a:ext cx="1217748" cy="657586"/>
          </a:xfrm>
          <a:prstGeom prst="rect">
            <a:avLst/>
          </a:prstGeom>
          <a:noFill/>
          <a:ln>
            <a:noFill/>
          </a:ln>
        </p:spPr>
      </p:pic>
      <p:pic>
        <p:nvPicPr>
          <p:cNvPr id="381" name="Google Shape;381;p47">
            <a:hlinkClick r:id="rId9"/>
          </p:cNvPr>
          <p:cNvPicPr preferRelativeResize="0"/>
          <p:nvPr/>
        </p:nvPicPr>
        <p:blipFill>
          <a:blip r:embed="rId10">
            <a:alphaModFix/>
          </a:blip>
          <a:stretch>
            <a:fillRect/>
          </a:stretch>
        </p:blipFill>
        <p:spPr>
          <a:xfrm>
            <a:off x="4711494" y="1623876"/>
            <a:ext cx="657585" cy="657587"/>
          </a:xfrm>
          <a:prstGeom prst="rect">
            <a:avLst/>
          </a:prstGeom>
          <a:noFill/>
          <a:ln>
            <a:noFill/>
          </a:ln>
        </p:spPr>
      </p:pic>
      <p:pic>
        <p:nvPicPr>
          <p:cNvPr id="382" name="Google Shape;382;p47">
            <a:hlinkClick r:id="rId11"/>
          </p:cNvPr>
          <p:cNvPicPr preferRelativeResize="0"/>
          <p:nvPr/>
        </p:nvPicPr>
        <p:blipFill>
          <a:blip r:embed="rId12">
            <a:alphaModFix/>
          </a:blip>
          <a:stretch>
            <a:fillRect/>
          </a:stretch>
        </p:blipFill>
        <p:spPr>
          <a:xfrm>
            <a:off x="6133312" y="1302950"/>
            <a:ext cx="657588" cy="1224300"/>
          </a:xfrm>
          <a:prstGeom prst="rect">
            <a:avLst/>
          </a:prstGeom>
          <a:noFill/>
          <a:ln>
            <a:noFill/>
          </a:ln>
        </p:spPr>
      </p:pic>
      <p:pic>
        <p:nvPicPr>
          <p:cNvPr id="383" name="Google Shape;383;p47">
            <a:hlinkClick r:id="rId13"/>
          </p:cNvPr>
          <p:cNvPicPr preferRelativeResize="0"/>
          <p:nvPr/>
        </p:nvPicPr>
        <p:blipFill>
          <a:blip r:embed="rId14">
            <a:alphaModFix/>
          </a:blip>
          <a:stretch>
            <a:fillRect/>
          </a:stretch>
        </p:blipFill>
        <p:spPr>
          <a:xfrm>
            <a:off x="277450" y="3560667"/>
            <a:ext cx="688033" cy="688028"/>
          </a:xfrm>
          <a:prstGeom prst="rect">
            <a:avLst/>
          </a:prstGeom>
          <a:noFill/>
          <a:ln>
            <a:noFill/>
          </a:ln>
        </p:spPr>
      </p:pic>
      <p:pic>
        <p:nvPicPr>
          <p:cNvPr id="384" name="Google Shape;384;p47">
            <a:hlinkClick r:id="rId15"/>
          </p:cNvPr>
          <p:cNvPicPr preferRelativeResize="0"/>
          <p:nvPr/>
        </p:nvPicPr>
        <p:blipFill>
          <a:blip r:embed="rId16">
            <a:alphaModFix/>
          </a:blip>
          <a:stretch>
            <a:fillRect/>
          </a:stretch>
        </p:blipFill>
        <p:spPr>
          <a:xfrm>
            <a:off x="1580650" y="3560676"/>
            <a:ext cx="487677" cy="688031"/>
          </a:xfrm>
          <a:prstGeom prst="rect">
            <a:avLst/>
          </a:prstGeom>
          <a:noFill/>
          <a:ln>
            <a:noFill/>
          </a:ln>
        </p:spPr>
      </p:pic>
      <p:pic>
        <p:nvPicPr>
          <p:cNvPr id="385" name="Google Shape;385;p47">
            <a:hlinkClick r:id="rId17"/>
          </p:cNvPr>
          <p:cNvPicPr preferRelativeResize="0"/>
          <p:nvPr/>
        </p:nvPicPr>
        <p:blipFill>
          <a:blip r:embed="rId18">
            <a:alphaModFix/>
          </a:blip>
          <a:stretch>
            <a:fillRect/>
          </a:stretch>
        </p:blipFill>
        <p:spPr>
          <a:xfrm>
            <a:off x="2822692" y="3466292"/>
            <a:ext cx="856920" cy="856912"/>
          </a:xfrm>
          <a:prstGeom prst="rect">
            <a:avLst/>
          </a:prstGeom>
          <a:noFill/>
          <a:ln>
            <a:noFill/>
          </a:ln>
        </p:spPr>
      </p:pic>
      <p:cxnSp>
        <p:nvCxnSpPr>
          <p:cNvPr id="386" name="Google Shape;386;p47"/>
          <p:cNvCxnSpPr/>
          <p:nvPr/>
        </p:nvCxnSpPr>
        <p:spPr>
          <a:xfrm>
            <a:off x="3796710" y="3894748"/>
            <a:ext cx="573000" cy="0"/>
          </a:xfrm>
          <a:prstGeom prst="straightConnector1">
            <a:avLst/>
          </a:prstGeom>
          <a:noFill/>
          <a:ln cap="flat" cmpd="sng" w="19050">
            <a:solidFill>
              <a:schemeClr val="dk2"/>
            </a:solidFill>
            <a:prstDash val="solid"/>
            <a:round/>
            <a:headEnd len="med" w="med" type="none"/>
            <a:tailEnd len="med" w="med" type="triangle"/>
          </a:ln>
        </p:spPr>
      </p:cxnSp>
      <p:cxnSp>
        <p:nvCxnSpPr>
          <p:cNvPr id="387" name="Google Shape;387;p47"/>
          <p:cNvCxnSpPr/>
          <p:nvPr/>
        </p:nvCxnSpPr>
        <p:spPr>
          <a:xfrm>
            <a:off x="4467790" y="3374242"/>
            <a:ext cx="0" cy="1150500"/>
          </a:xfrm>
          <a:prstGeom prst="straightConnector1">
            <a:avLst/>
          </a:prstGeom>
          <a:noFill/>
          <a:ln cap="flat" cmpd="sng" w="28575">
            <a:solidFill>
              <a:schemeClr val="dk2"/>
            </a:solidFill>
            <a:prstDash val="solid"/>
            <a:round/>
            <a:headEnd len="med" w="med" type="none"/>
            <a:tailEnd len="med" w="med" type="none"/>
          </a:ln>
        </p:spPr>
      </p:cxnSp>
      <p:pic>
        <p:nvPicPr>
          <p:cNvPr id="388" name="Google Shape;388;p47">
            <a:hlinkClick r:id="rId19"/>
          </p:cNvPr>
          <p:cNvPicPr preferRelativeResize="0"/>
          <p:nvPr/>
        </p:nvPicPr>
        <p:blipFill>
          <a:blip r:embed="rId20">
            <a:alphaModFix/>
          </a:blip>
          <a:stretch>
            <a:fillRect/>
          </a:stretch>
        </p:blipFill>
        <p:spPr>
          <a:xfrm>
            <a:off x="4854541" y="3957331"/>
            <a:ext cx="567381" cy="567376"/>
          </a:xfrm>
          <a:prstGeom prst="rect">
            <a:avLst/>
          </a:prstGeom>
          <a:noFill/>
          <a:ln>
            <a:noFill/>
          </a:ln>
        </p:spPr>
      </p:pic>
      <p:pic>
        <p:nvPicPr>
          <p:cNvPr id="389" name="Google Shape;389;p47">
            <a:hlinkClick r:id="rId21"/>
          </p:cNvPr>
          <p:cNvPicPr preferRelativeResize="0"/>
          <p:nvPr/>
        </p:nvPicPr>
        <p:blipFill>
          <a:blip r:embed="rId22">
            <a:alphaModFix/>
          </a:blip>
          <a:stretch>
            <a:fillRect/>
          </a:stretch>
        </p:blipFill>
        <p:spPr>
          <a:xfrm>
            <a:off x="4674434" y="3300575"/>
            <a:ext cx="927600" cy="567375"/>
          </a:xfrm>
          <a:prstGeom prst="rect">
            <a:avLst/>
          </a:prstGeom>
          <a:noFill/>
          <a:ln>
            <a:noFill/>
          </a:ln>
        </p:spPr>
      </p:pic>
      <p:pic>
        <p:nvPicPr>
          <p:cNvPr id="390" name="Google Shape;390;p47">
            <a:hlinkClick r:id="rId23"/>
          </p:cNvPr>
          <p:cNvPicPr preferRelativeResize="0"/>
          <p:nvPr/>
        </p:nvPicPr>
        <p:blipFill rotWithShape="1">
          <a:blip r:embed="rId24">
            <a:alphaModFix/>
          </a:blip>
          <a:srcRect b="0" l="22580" r="19815" t="0"/>
          <a:stretch/>
        </p:blipFill>
        <p:spPr>
          <a:xfrm>
            <a:off x="5961574" y="3300575"/>
            <a:ext cx="497397" cy="567376"/>
          </a:xfrm>
          <a:prstGeom prst="rect">
            <a:avLst/>
          </a:prstGeom>
          <a:noFill/>
          <a:ln>
            <a:noFill/>
          </a:ln>
        </p:spPr>
      </p:pic>
      <p:pic>
        <p:nvPicPr>
          <p:cNvPr id="391" name="Google Shape;391;p47">
            <a:hlinkClick r:id="rId25"/>
          </p:cNvPr>
          <p:cNvPicPr preferRelativeResize="0"/>
          <p:nvPr/>
        </p:nvPicPr>
        <p:blipFill>
          <a:blip r:embed="rId26">
            <a:alphaModFix/>
          </a:blip>
          <a:stretch>
            <a:fillRect/>
          </a:stretch>
        </p:blipFill>
        <p:spPr>
          <a:xfrm>
            <a:off x="5746473" y="3962740"/>
            <a:ext cx="927590" cy="556550"/>
          </a:xfrm>
          <a:prstGeom prst="rect">
            <a:avLst/>
          </a:prstGeom>
          <a:noFill/>
          <a:ln>
            <a:noFill/>
          </a:ln>
        </p:spPr>
      </p:pic>
      <p:sp>
        <p:nvSpPr>
          <p:cNvPr id="392" name="Google Shape;392;p47"/>
          <p:cNvSpPr txBox="1"/>
          <p:nvPr/>
        </p:nvSpPr>
        <p:spPr>
          <a:xfrm>
            <a:off x="3256017" y="827663"/>
            <a:ext cx="586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Un langage backend, également appelé langage côté serveur, est un langage de programmation utilisé pour développer la partie serveur d'une application web ou d'un logiciel. </a:t>
            </a:r>
            <a:endParaRPr sz="1100">
              <a:solidFill>
                <a:srgbClr val="1F1F1F"/>
              </a:solidFill>
              <a:latin typeface="Hind Madurai"/>
              <a:ea typeface="Hind Madurai"/>
              <a:cs typeface="Hind Madurai"/>
              <a:sym typeface="Hind Madurai"/>
            </a:endParaRPr>
          </a:p>
        </p:txBody>
      </p:sp>
      <p:sp>
        <p:nvSpPr>
          <p:cNvPr id="393" name="Google Shape;393;p47"/>
          <p:cNvSpPr txBox="1"/>
          <p:nvPr/>
        </p:nvSpPr>
        <p:spPr>
          <a:xfrm>
            <a:off x="3256017" y="2689138"/>
            <a:ext cx="586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Un langage frontend, également appelé langage côté client, est un langage de programmation utilisé pour développer la partie visible et interactive d'une application web ou d'un site web.</a:t>
            </a:r>
            <a:endParaRPr sz="1100">
              <a:solidFill>
                <a:srgbClr val="1F1F1F"/>
              </a:solidFill>
              <a:latin typeface="Hind Madurai"/>
              <a:ea typeface="Hind Madurai"/>
              <a:cs typeface="Hind Madurai"/>
              <a:sym typeface="Hind Madura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cxnSp>
        <p:nvCxnSpPr>
          <p:cNvPr id="398" name="Google Shape;398;p4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99" name="Google Shape;399;p48"/>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400" name="Google Shape;400;p48"/>
          <p:cNvSpPr/>
          <p:nvPr/>
        </p:nvSpPr>
        <p:spPr>
          <a:xfrm>
            <a:off x="277449" y="1014446"/>
            <a:ext cx="24948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Application Web</a:t>
            </a:r>
            <a:endParaRPr sz="2400">
              <a:solidFill>
                <a:srgbClr val="FFFFFF"/>
              </a:solidFill>
            </a:endParaRPr>
          </a:p>
        </p:txBody>
      </p:sp>
      <p:pic>
        <p:nvPicPr>
          <p:cNvPr id="401" name="Google Shape;401;p48">
            <a:hlinkClick r:id="rId3"/>
          </p:cNvPr>
          <p:cNvPicPr preferRelativeResize="0"/>
          <p:nvPr/>
        </p:nvPicPr>
        <p:blipFill>
          <a:blip r:embed="rId4">
            <a:alphaModFix/>
          </a:blip>
          <a:stretch>
            <a:fillRect/>
          </a:stretch>
        </p:blipFill>
        <p:spPr>
          <a:xfrm>
            <a:off x="277450" y="1578613"/>
            <a:ext cx="2494800" cy="976526"/>
          </a:xfrm>
          <a:prstGeom prst="rect">
            <a:avLst/>
          </a:prstGeom>
          <a:noFill/>
          <a:ln>
            <a:noFill/>
          </a:ln>
        </p:spPr>
      </p:pic>
      <p:pic>
        <p:nvPicPr>
          <p:cNvPr id="402" name="Google Shape;402;p48">
            <a:hlinkClick r:id="rId5"/>
          </p:cNvPr>
          <p:cNvPicPr preferRelativeResize="0"/>
          <p:nvPr/>
        </p:nvPicPr>
        <p:blipFill rotWithShape="1">
          <a:blip r:embed="rId6">
            <a:alphaModFix/>
          </a:blip>
          <a:srcRect b="26669" l="0" r="0" t="18124"/>
          <a:stretch/>
        </p:blipFill>
        <p:spPr>
          <a:xfrm>
            <a:off x="3363800" y="1523225"/>
            <a:ext cx="2634945" cy="955825"/>
          </a:xfrm>
          <a:prstGeom prst="rect">
            <a:avLst/>
          </a:prstGeom>
          <a:noFill/>
          <a:ln>
            <a:noFill/>
          </a:ln>
        </p:spPr>
      </p:pic>
      <p:pic>
        <p:nvPicPr>
          <p:cNvPr id="403" name="Google Shape;403;p48">
            <a:hlinkClick r:id="rId7"/>
          </p:cNvPr>
          <p:cNvPicPr preferRelativeResize="0"/>
          <p:nvPr/>
        </p:nvPicPr>
        <p:blipFill rotWithShape="1">
          <a:blip r:embed="rId8">
            <a:alphaModFix/>
          </a:blip>
          <a:srcRect b="0" l="0" r="0" t="12602"/>
          <a:stretch/>
        </p:blipFill>
        <p:spPr>
          <a:xfrm>
            <a:off x="3209150" y="3438650"/>
            <a:ext cx="2494751" cy="1415948"/>
          </a:xfrm>
          <a:prstGeom prst="rect">
            <a:avLst/>
          </a:prstGeom>
          <a:noFill/>
          <a:ln cap="flat" cmpd="sng" w="9525">
            <a:solidFill>
              <a:schemeClr val="dk2"/>
            </a:solidFill>
            <a:prstDash val="solid"/>
            <a:round/>
            <a:headEnd len="sm" w="sm" type="none"/>
            <a:tailEnd len="sm" w="sm" type="none"/>
          </a:ln>
        </p:spPr>
      </p:pic>
      <p:pic>
        <p:nvPicPr>
          <p:cNvPr id="404" name="Google Shape;404;p48">
            <a:hlinkClick r:id="rId9"/>
          </p:cNvPr>
          <p:cNvPicPr preferRelativeResize="0"/>
          <p:nvPr/>
        </p:nvPicPr>
        <p:blipFill rotWithShape="1">
          <a:blip r:embed="rId10">
            <a:alphaModFix/>
          </a:blip>
          <a:srcRect b="0" l="0" r="0" t="12273"/>
          <a:stretch/>
        </p:blipFill>
        <p:spPr>
          <a:xfrm>
            <a:off x="3666825" y="3741363"/>
            <a:ext cx="2401526" cy="1368224"/>
          </a:xfrm>
          <a:prstGeom prst="rect">
            <a:avLst/>
          </a:prstGeom>
          <a:noFill/>
          <a:ln cap="flat" cmpd="sng" w="9525">
            <a:solidFill>
              <a:schemeClr val="dk2"/>
            </a:solidFill>
            <a:prstDash val="solid"/>
            <a:round/>
            <a:headEnd len="sm" w="sm" type="none"/>
            <a:tailEnd len="sm" w="sm" type="none"/>
          </a:ln>
        </p:spPr>
      </p:pic>
      <p:pic>
        <p:nvPicPr>
          <p:cNvPr id="405" name="Google Shape;405;p48">
            <a:hlinkClick r:id="rId11"/>
          </p:cNvPr>
          <p:cNvPicPr preferRelativeResize="0"/>
          <p:nvPr/>
        </p:nvPicPr>
        <p:blipFill rotWithShape="1">
          <a:blip r:embed="rId12">
            <a:alphaModFix/>
          </a:blip>
          <a:srcRect b="0" l="0" r="0" t="12602"/>
          <a:stretch/>
        </p:blipFill>
        <p:spPr>
          <a:xfrm>
            <a:off x="388775" y="3477050"/>
            <a:ext cx="2494761" cy="1415975"/>
          </a:xfrm>
          <a:prstGeom prst="rect">
            <a:avLst/>
          </a:prstGeom>
          <a:noFill/>
          <a:ln cap="flat" cmpd="sng" w="9525">
            <a:solidFill>
              <a:schemeClr val="dk2"/>
            </a:solidFill>
            <a:prstDash val="solid"/>
            <a:round/>
            <a:headEnd len="sm" w="sm" type="none"/>
            <a:tailEnd len="sm" w="sm" type="none"/>
          </a:ln>
        </p:spPr>
      </p:pic>
      <p:sp>
        <p:nvSpPr>
          <p:cNvPr id="406" name="Google Shape;406;p48"/>
          <p:cNvSpPr txBox="1"/>
          <p:nvPr/>
        </p:nvSpPr>
        <p:spPr>
          <a:xfrm>
            <a:off x="277450" y="2669750"/>
            <a:ext cx="2867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Flask est un micro-framework web Python qui permet de créer des applications web de manière simple et légère. </a:t>
            </a:r>
            <a:endParaRPr sz="1100">
              <a:solidFill>
                <a:srgbClr val="1F1F1F"/>
              </a:solidFill>
              <a:latin typeface="Hind Madurai"/>
              <a:ea typeface="Hind Madurai"/>
              <a:cs typeface="Hind Madurai"/>
              <a:sym typeface="Hind Madurai"/>
            </a:endParaRPr>
          </a:p>
        </p:txBody>
      </p:sp>
      <p:sp>
        <p:nvSpPr>
          <p:cNvPr id="407" name="Google Shape;407;p48"/>
          <p:cNvSpPr txBox="1"/>
          <p:nvPr/>
        </p:nvSpPr>
        <p:spPr>
          <a:xfrm>
            <a:off x="3209150" y="2585150"/>
            <a:ext cx="2867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Django est un puissant framework web open source écrit en Python, conçu pour simplifier le développement d'applications web complexes et robustes.</a:t>
            </a:r>
            <a:endParaRPr sz="1100">
              <a:solidFill>
                <a:srgbClr val="1F1F1F"/>
              </a:solidFill>
              <a:latin typeface="Hind Madurai"/>
              <a:ea typeface="Hind Madurai"/>
              <a:cs typeface="Hind Madurai"/>
              <a:sym typeface="Hind Madurai"/>
            </a:endParaRPr>
          </a:p>
        </p:txBody>
      </p:sp>
      <p:pic>
        <p:nvPicPr>
          <p:cNvPr id="408" name="Google Shape;408;p48">
            <a:hlinkClick r:id="rId13"/>
          </p:cNvPr>
          <p:cNvPicPr preferRelativeResize="0"/>
          <p:nvPr/>
        </p:nvPicPr>
        <p:blipFill>
          <a:blip r:embed="rId14">
            <a:alphaModFix/>
          </a:blip>
          <a:stretch>
            <a:fillRect/>
          </a:stretch>
        </p:blipFill>
        <p:spPr>
          <a:xfrm>
            <a:off x="6068350" y="1612302"/>
            <a:ext cx="2799027" cy="777661"/>
          </a:xfrm>
          <a:prstGeom prst="rect">
            <a:avLst/>
          </a:prstGeom>
          <a:noFill/>
          <a:ln>
            <a:noFill/>
          </a:ln>
        </p:spPr>
      </p:pic>
      <p:sp>
        <p:nvSpPr>
          <p:cNvPr id="409" name="Google Shape;409;p48"/>
          <p:cNvSpPr txBox="1"/>
          <p:nvPr/>
        </p:nvSpPr>
        <p:spPr>
          <a:xfrm>
            <a:off x="6276600" y="2585150"/>
            <a:ext cx="2867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Streamlit est une bibliothèque open source de Python conçue pour simplifier la création d'applications web interactives et de tableaux de bord de données.</a:t>
            </a:r>
            <a:endParaRPr sz="1100">
              <a:solidFill>
                <a:srgbClr val="1F1F1F"/>
              </a:solidFill>
              <a:latin typeface="Hind Madurai"/>
              <a:ea typeface="Hind Madurai"/>
              <a:cs typeface="Hind Madurai"/>
              <a:sym typeface="Hind Madurai"/>
            </a:endParaRPr>
          </a:p>
        </p:txBody>
      </p:sp>
      <p:pic>
        <p:nvPicPr>
          <p:cNvPr id="410" name="Google Shape;410;p48">
            <a:hlinkClick r:id="rId15"/>
          </p:cNvPr>
          <p:cNvPicPr preferRelativeResize="0"/>
          <p:nvPr/>
        </p:nvPicPr>
        <p:blipFill>
          <a:blip r:embed="rId16">
            <a:alphaModFix/>
          </a:blip>
          <a:stretch>
            <a:fillRect/>
          </a:stretch>
        </p:blipFill>
        <p:spPr>
          <a:xfrm>
            <a:off x="6328253" y="3438631"/>
            <a:ext cx="2653294" cy="1415975"/>
          </a:xfrm>
          <a:prstGeom prst="rect">
            <a:avLst/>
          </a:prstGeom>
          <a:noFill/>
          <a:ln cap="flat" cmpd="sng" w="9525">
            <a:solidFill>
              <a:schemeClr val="dk2"/>
            </a:solidFill>
            <a:prstDash val="solid"/>
            <a:round/>
            <a:headEnd len="sm" w="sm" type="none"/>
            <a:tailEnd len="sm" w="sm" type="none"/>
          </a:ln>
        </p:spPr>
      </p:pic>
      <p:sp>
        <p:nvSpPr>
          <p:cNvPr id="411" name="Google Shape;411;p48"/>
          <p:cNvSpPr txBox="1"/>
          <p:nvPr/>
        </p:nvSpPr>
        <p:spPr>
          <a:xfrm>
            <a:off x="3031050" y="897450"/>
            <a:ext cx="5950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 IDE, ou Environnement de Développement Intégré (Integrated Development Environment en anglais), est un logiciel ou une application qui offre un ensemble d'outils et de fonctionnalités destiné à simplifier le processus de développement de logiciels. </a:t>
            </a:r>
            <a:endParaRPr sz="1100">
              <a:solidFill>
                <a:srgbClr val="1F1F1F"/>
              </a:solidFill>
              <a:highlight>
                <a:srgbClr val="FFFFFF"/>
              </a:highlight>
              <a:latin typeface="Hind Madurai"/>
              <a:ea typeface="Hind Madurai"/>
              <a:cs typeface="Hind Madurai"/>
              <a:sym typeface="Hind Madura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ue Corporate Consulting by Slidesgo">
  <a:themeElements>
    <a:clrScheme name="Simple Light">
      <a:dk1>
        <a:srgbClr val="1093DD"/>
      </a:dk1>
      <a:lt1>
        <a:srgbClr val="F8FDFF"/>
      </a:lt1>
      <a:dk2>
        <a:srgbClr val="595959"/>
      </a:dk2>
      <a:lt2>
        <a:srgbClr val="EEEEEE"/>
      </a:lt2>
      <a:accent1>
        <a:srgbClr val="6CC8F6"/>
      </a:accent1>
      <a:accent2>
        <a:srgbClr val="1098DD"/>
      </a:accent2>
      <a:accent3>
        <a:srgbClr val="F8FDFF"/>
      </a:accent3>
      <a:accent4>
        <a:srgbClr val="595959"/>
      </a:accent4>
      <a:accent5>
        <a:srgbClr val="EEEEEE"/>
      </a:accent5>
      <a:accent6>
        <a:srgbClr val="6CC8F6"/>
      </a:accent6>
      <a:hlink>
        <a:srgbClr val="1098D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